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7" r:id="rId5"/>
    <p:sldId id="278" r:id="rId6"/>
    <p:sldId id="280" r:id="rId7"/>
    <p:sldId id="259" r:id="rId8"/>
    <p:sldId id="260" r:id="rId9"/>
    <p:sldId id="261" r:id="rId10"/>
    <p:sldId id="262" r:id="rId11"/>
    <p:sldId id="265" r:id="rId12"/>
    <p:sldId id="275" r:id="rId13"/>
    <p:sldId id="267" r:id="rId14"/>
    <p:sldId id="276" r:id="rId15"/>
    <p:sldId id="268" r:id="rId16"/>
    <p:sldId id="269" r:id="rId17"/>
    <p:sldId id="270" r:id="rId18"/>
    <p:sldId id="271" r:id="rId19"/>
    <p:sldId id="274" r:id="rId20"/>
  </p:sldIdLst>
  <p:sldSz cx="18288000" cy="10287000"/>
  <p:notesSz cx="6858000" cy="9144000"/>
  <p:embeddedFontLst>
    <p:embeddedFont>
      <p:font typeface="Inter" panose="020B0604020202020204" charset="0"/>
      <p:regular r:id="rId22"/>
    </p:embeddedFont>
    <p:embeddedFont>
      <p:font typeface="Inter Bold" panose="020B0604020202020204" charset="0"/>
      <p:regular r:id="rId23"/>
    </p:embeddedFont>
    <p:embeddedFont>
      <p:font typeface="Inter Semi-Bold" panose="020B0604020202020204" charset="0"/>
      <p:regular r:id="rId24"/>
    </p:embeddedFont>
    <p:embeddedFont>
      <p:font typeface="Vladimir Script" panose="03050402040407070305" pitchFamily="66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D7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9E448-BF4F-428D-9244-791F3A609DC5}" v="2" dt="2026-07-24T14:12:23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49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F35D3-EED4-413B-9E81-BD3F8242562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36E86-A63C-4A6F-A188-D5C4D63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05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36E86-A63C-4A6F-A188-D5C4D63AAF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6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ADA6F-5B0E-13F3-5364-BA621A209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C5D856-BD52-3AFA-D6D5-93133CCE0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2B4D9-E0E9-4036-6BBC-1F71C03A9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80BA9-F84D-9D8D-40DD-295A76B1C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36E86-A63C-4A6F-A188-D5C4D63AAFC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7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hyperlink" Target="https://laonecallcom-my.sharepoint.com/:b:/g/personal/jp_laonecall_com/IQB8KbuPs3jGT5uEWNfKkicrAQ5l-wgghiuTwFyAkiyonsc?e=gWtU2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t.ly/2026LA811LawChanges" TargetMode="External"/><Relationship Id="rId5" Type="http://schemas.openxmlformats.org/officeDocument/2006/relationships/image" Target="../media/image33.png"/><Relationship Id="rId4" Type="http://schemas.openxmlformats.org/officeDocument/2006/relationships/hyperlink" Target="https://laonecallcom-my.sharepoint.com/:b:/g/personal/jp_laonecall_com/IQCz-8PRA06QSJJ6H-x6vsjmAQE0wyGi2djFQ0SfNc6CijY?e=RjTOM5" TargetMode="External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t.ly/HB464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hyperlink" Target="https://bit.ly/LASB469%2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alead@occinc.com?subject=Request%20for%20Positive%20Response%20Support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139013"/>
          </a:xfrm>
          <a:custGeom>
            <a:avLst/>
            <a:gdLst/>
            <a:ahLst/>
            <a:cxnLst/>
            <a:rect l="l" t="t" r="r" b="b"/>
            <a:pathLst>
              <a:path w="18288000" h="7139013">
                <a:moveTo>
                  <a:pt x="0" y="0"/>
                </a:moveTo>
                <a:lnTo>
                  <a:pt x="18288000" y="0"/>
                </a:lnTo>
                <a:lnTo>
                  <a:pt x="18288000" y="7139013"/>
                </a:lnTo>
                <a:lnTo>
                  <a:pt x="0" y="71390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t="-23008" b="-230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34853" y="0"/>
            <a:ext cx="7253148" cy="8083878"/>
          </a:xfrm>
          <a:custGeom>
            <a:avLst/>
            <a:gdLst/>
            <a:ahLst/>
            <a:cxnLst/>
            <a:rect l="l" t="t" r="r" b="b"/>
            <a:pathLst>
              <a:path w="7821149" h="9028744">
                <a:moveTo>
                  <a:pt x="0" y="0"/>
                </a:moveTo>
                <a:lnTo>
                  <a:pt x="7821150" y="0"/>
                </a:lnTo>
                <a:lnTo>
                  <a:pt x="7821150" y="9028744"/>
                </a:lnTo>
                <a:lnTo>
                  <a:pt x="0" y="90287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34413" y="7254724"/>
            <a:ext cx="18288000" cy="3147987"/>
            <a:chOff x="0" y="0"/>
            <a:chExt cx="4816593" cy="82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829099"/>
            </a:xfrm>
            <a:custGeom>
              <a:avLst/>
              <a:gdLst/>
              <a:ahLst/>
              <a:cxnLst/>
              <a:rect l="l" t="t" r="r" b="b"/>
              <a:pathLst>
                <a:path w="4816592" h="829099">
                  <a:moveTo>
                    <a:pt x="0" y="0"/>
                  </a:moveTo>
                  <a:lnTo>
                    <a:pt x="4816592" y="0"/>
                  </a:lnTo>
                  <a:lnTo>
                    <a:pt x="4816592" y="829099"/>
                  </a:lnTo>
                  <a:lnTo>
                    <a:pt x="0" y="829099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87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069829" y="6190911"/>
            <a:ext cx="4453881" cy="4211796"/>
            <a:chOff x="0" y="0"/>
            <a:chExt cx="1374333" cy="12398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74333" cy="1239864"/>
            </a:xfrm>
            <a:custGeom>
              <a:avLst/>
              <a:gdLst/>
              <a:ahLst/>
              <a:cxnLst/>
              <a:rect l="l" t="t" r="r" b="b"/>
              <a:pathLst>
                <a:path w="1374333" h="1239864">
                  <a:moveTo>
                    <a:pt x="0" y="0"/>
                  </a:moveTo>
                  <a:lnTo>
                    <a:pt x="1374333" y="0"/>
                  </a:lnTo>
                  <a:lnTo>
                    <a:pt x="1374333" y="1239864"/>
                  </a:lnTo>
                  <a:lnTo>
                    <a:pt x="0" y="1239864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74333" cy="1287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2629527"/>
            <a:ext cx="10006152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7200" b="1" spc="-174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Recent Amendments </a:t>
            </a:r>
          </a:p>
          <a:p>
            <a:pPr marL="0" lvl="0" indent="0" algn="l"/>
            <a:r>
              <a:rPr lang="en-US" sz="7200" b="1" spc="-174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to Louisiana Dig Law: SB469 &amp; HB464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235734" y="7497633"/>
            <a:ext cx="4788264" cy="44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3"/>
              </a:lnSpc>
            </a:pPr>
            <a:r>
              <a:rPr lang="en-US" sz="2800" b="1" spc="-65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Effective August 1, 2026</a:t>
            </a:r>
          </a:p>
        </p:txBody>
      </p:sp>
      <p:sp>
        <p:nvSpPr>
          <p:cNvPr id="17" name="Freeform 43">
            <a:extLst>
              <a:ext uri="{FF2B5EF4-FFF2-40B4-BE49-F238E27FC236}">
                <a16:creationId xmlns:a16="http://schemas.microsoft.com/office/drawing/2014/main" id="{9EA7BD3E-AD94-62F2-1453-DFDF4C6098C9}"/>
              </a:ext>
            </a:extLst>
          </p:cNvPr>
          <p:cNvSpPr/>
          <p:nvPr/>
        </p:nvSpPr>
        <p:spPr>
          <a:xfrm>
            <a:off x="1009035" y="571500"/>
            <a:ext cx="5498032" cy="1545366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2D3412-5A93-99CB-796D-FB6AC75E476E}"/>
              </a:ext>
            </a:extLst>
          </p:cNvPr>
          <p:cNvSpPr txBox="1"/>
          <p:nvPr/>
        </p:nvSpPr>
        <p:spPr>
          <a:xfrm>
            <a:off x="13220700" y="8956810"/>
            <a:ext cx="40883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information presented herein is for general information purposes only and is not legal advice. </a:t>
            </a:r>
          </a:p>
          <a:p>
            <a:pPr marL="0" marR="0">
              <a:buNone/>
            </a:pPr>
            <a:r>
              <a:rPr lang="en-US" sz="1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 consult with an attorney for advice on your specific question or issue.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23249"/>
            <a:ext cx="18288000" cy="3325698"/>
            <a:chOff x="0" y="0"/>
            <a:chExt cx="4816593" cy="875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75904"/>
            </a:xfrm>
            <a:custGeom>
              <a:avLst/>
              <a:gdLst/>
              <a:ahLst/>
              <a:cxnLst/>
              <a:rect l="l" t="t" r="r" b="b"/>
              <a:pathLst>
                <a:path w="4816592" h="875904">
                  <a:moveTo>
                    <a:pt x="0" y="0"/>
                  </a:moveTo>
                  <a:lnTo>
                    <a:pt x="4816592" y="0"/>
                  </a:lnTo>
                  <a:lnTo>
                    <a:pt x="4816592" y="875904"/>
                  </a:lnTo>
                  <a:lnTo>
                    <a:pt x="0" y="875904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923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59154"/>
            <a:ext cx="18288000" cy="5648947"/>
            <a:chOff x="0" y="-9050"/>
            <a:chExt cx="2797898" cy="864238"/>
          </a:xfrm>
        </p:grpSpPr>
        <p:sp>
          <p:nvSpPr>
            <p:cNvPr id="6" name="Freeform 6"/>
            <p:cNvSpPr/>
            <p:nvPr/>
          </p:nvSpPr>
          <p:spPr>
            <a:xfrm>
              <a:off x="0" y="-9050"/>
              <a:ext cx="2797898" cy="864238"/>
            </a:xfrm>
            <a:custGeom>
              <a:avLst/>
              <a:gdLst/>
              <a:ahLst/>
              <a:cxnLst/>
              <a:rect l="l" t="t" r="r" b="b"/>
              <a:pathLst>
                <a:path w="2797898" h="864238">
                  <a:moveTo>
                    <a:pt x="0" y="0"/>
                  </a:moveTo>
                  <a:lnTo>
                    <a:pt x="2797898" y="0"/>
                  </a:lnTo>
                  <a:lnTo>
                    <a:pt x="2797898" y="864238"/>
                  </a:lnTo>
                  <a:lnTo>
                    <a:pt x="0" y="864238"/>
                  </a:lnTo>
                  <a:close/>
                </a:path>
              </a:pathLst>
            </a:custGeom>
            <a:blipFill>
              <a:blip r:embed="rId2">
                <a:alphaModFix amt="18000"/>
              </a:blip>
              <a:stretch>
                <a:fillRect t="-42266" b="-422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648947"/>
            <a:ext cx="18288000" cy="4638053"/>
            <a:chOff x="0" y="0"/>
            <a:chExt cx="4916872" cy="12469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16872" cy="1246977"/>
            </a:xfrm>
            <a:custGeom>
              <a:avLst/>
              <a:gdLst/>
              <a:ahLst/>
              <a:cxnLst/>
              <a:rect l="l" t="t" r="r" b="b"/>
              <a:pathLst>
                <a:path w="4916872" h="1246977">
                  <a:moveTo>
                    <a:pt x="0" y="0"/>
                  </a:moveTo>
                  <a:lnTo>
                    <a:pt x="4916872" y="0"/>
                  </a:lnTo>
                  <a:lnTo>
                    <a:pt x="4916872" y="1246977"/>
                  </a:lnTo>
                  <a:lnTo>
                    <a:pt x="0" y="1246977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916872" cy="1294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4900196"/>
            <a:ext cx="4517856" cy="4358104"/>
            <a:chOff x="0" y="0"/>
            <a:chExt cx="1214661" cy="11717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14100" y="4900196"/>
            <a:ext cx="4517856" cy="4358104"/>
            <a:chOff x="0" y="0"/>
            <a:chExt cx="1214661" cy="11717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785790" y="4900196"/>
            <a:ext cx="4517856" cy="4358104"/>
            <a:chOff x="0" y="0"/>
            <a:chExt cx="1214661" cy="11717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504059" y="7689115"/>
            <a:ext cx="1926304" cy="1584179"/>
            <a:chOff x="0" y="0"/>
            <a:chExt cx="2568405" cy="2112238"/>
          </a:xfrm>
        </p:grpSpPr>
        <p:grpSp>
          <p:nvGrpSpPr>
            <p:cNvPr id="20" name="Group 20"/>
            <p:cNvGrpSpPr/>
            <p:nvPr/>
          </p:nvGrpSpPr>
          <p:grpSpPr>
            <a:xfrm>
              <a:off x="228084" y="0"/>
              <a:ext cx="2112238" cy="2112238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0" y="594158"/>
              <a:ext cx="2568405" cy="849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13"/>
                </a:lnSpc>
              </a:pPr>
              <a:r>
                <a:rPr lang="en-US" sz="5399" b="1" spc="-107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09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8700" y="1085850"/>
            <a:ext cx="6543099" cy="1865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6"/>
              </a:lnSpc>
            </a:pPr>
            <a:r>
              <a:rPr lang="en-US" sz="6555" b="1" spc="-131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Enforcement Officer Authority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33116" y="5964169"/>
            <a:ext cx="2579812" cy="82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96"/>
              </a:lnSpc>
            </a:pPr>
            <a:r>
              <a:rPr lang="en-US" sz="2969" b="1" spc="-59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Power to Stop Excavation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06412" y="5964169"/>
            <a:ext cx="2654093" cy="82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96"/>
              </a:lnSpc>
            </a:pPr>
            <a:r>
              <a:rPr lang="en-US" sz="2969" b="1" spc="-59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Violation Examples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290207" y="6081140"/>
            <a:ext cx="2434734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96"/>
              </a:lnSpc>
            </a:pPr>
            <a:r>
              <a:rPr lang="en-US" sz="2969" b="1" spc="-59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Compliance &amp; Safety Focus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533116" y="4678781"/>
            <a:ext cx="929438" cy="791510"/>
            <a:chOff x="0" y="0"/>
            <a:chExt cx="1239250" cy="1055347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282161" y="343188"/>
              <a:ext cx="67492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1.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406412" y="4678781"/>
            <a:ext cx="929438" cy="791510"/>
            <a:chOff x="0" y="0"/>
            <a:chExt cx="1239250" cy="1055347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116206" y="343188"/>
              <a:ext cx="100683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2.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290207" y="4678781"/>
            <a:ext cx="929438" cy="791510"/>
            <a:chOff x="0" y="0"/>
            <a:chExt cx="1239250" cy="1055347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312907" y="343188"/>
              <a:ext cx="67492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3.</a:t>
              </a:r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6406412" y="7343028"/>
            <a:ext cx="3874963" cy="1575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14"/>
              </a:lnSpc>
              <a:spcBef>
                <a:spcPct val="0"/>
              </a:spcBef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Includes:</a:t>
            </a:r>
          </a:p>
          <a:p>
            <a:pPr marL="342900" lvl="0" indent="-342900" algn="l">
              <a:lnSpc>
                <a:spcPts val="251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No valid or expired locate ticket</a:t>
            </a:r>
            <a:endParaRPr lang="en-US" sz="1934" spc="-38">
              <a:solidFill>
                <a:srgbClr val="1D7982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2900" lvl="0" indent="-342900" algn="l">
              <a:lnSpc>
                <a:spcPts val="251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Excavation in unmarked or improperly marked areas</a:t>
            </a:r>
          </a:p>
          <a:p>
            <a:pPr marL="342900" lvl="0" indent="-342900" algn="l">
              <a:lnSpc>
                <a:spcPts val="2514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Other visible law breaches.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290207" y="7379726"/>
            <a:ext cx="3509024" cy="1575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4"/>
              </a:lnSpc>
              <a:spcBef>
                <a:spcPct val="0"/>
              </a:spcBef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Enforcement authority is designed to increase compliance, protect infrastructure, and reinforce public safety standards.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533116" y="7379726"/>
            <a:ext cx="3509024" cy="1261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4"/>
              </a:lnSpc>
              <a:spcBef>
                <a:spcPct val="0"/>
              </a:spcBef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An enforcement officer may stop excavation if reasonable cause of a violation exists under the updated dig law.</a:t>
            </a:r>
          </a:p>
        </p:txBody>
      </p:sp>
      <p:sp>
        <p:nvSpPr>
          <p:cNvPr id="46" name="Freeform 46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139013"/>
          </a:xfrm>
          <a:custGeom>
            <a:avLst/>
            <a:gdLst/>
            <a:ahLst/>
            <a:cxnLst/>
            <a:rect l="l" t="t" r="r" b="b"/>
            <a:pathLst>
              <a:path w="18288000" h="7139013">
                <a:moveTo>
                  <a:pt x="0" y="0"/>
                </a:moveTo>
                <a:lnTo>
                  <a:pt x="18288000" y="0"/>
                </a:lnTo>
                <a:lnTo>
                  <a:pt x="18288000" y="7139013"/>
                </a:lnTo>
                <a:lnTo>
                  <a:pt x="0" y="71390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3008" b="-230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272251" y="-773980"/>
            <a:ext cx="7472193" cy="8783684"/>
          </a:xfrm>
          <a:custGeom>
            <a:avLst/>
            <a:gdLst/>
            <a:ahLst/>
            <a:cxnLst/>
            <a:rect l="l" t="t" r="r" b="b"/>
            <a:pathLst>
              <a:path w="7472193" h="8783684">
                <a:moveTo>
                  <a:pt x="0" y="0"/>
                </a:moveTo>
                <a:lnTo>
                  <a:pt x="7472193" y="0"/>
                </a:lnTo>
                <a:lnTo>
                  <a:pt x="7472193" y="8783684"/>
                </a:lnTo>
                <a:lnTo>
                  <a:pt x="0" y="878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0" y="7139013"/>
            <a:ext cx="18288000" cy="3147987"/>
            <a:chOff x="0" y="0"/>
            <a:chExt cx="4816593" cy="82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829099"/>
            </a:xfrm>
            <a:custGeom>
              <a:avLst/>
              <a:gdLst/>
              <a:ahLst/>
              <a:cxnLst/>
              <a:rect l="l" t="t" r="r" b="b"/>
              <a:pathLst>
                <a:path w="4816592" h="829099">
                  <a:moveTo>
                    <a:pt x="0" y="0"/>
                  </a:moveTo>
                  <a:lnTo>
                    <a:pt x="4816592" y="0"/>
                  </a:lnTo>
                  <a:lnTo>
                    <a:pt x="4816592" y="829099"/>
                  </a:lnTo>
                  <a:lnTo>
                    <a:pt x="0" y="829099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87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281205" y="6454316"/>
            <a:ext cx="4455788" cy="4707610"/>
            <a:chOff x="0" y="0"/>
            <a:chExt cx="1173541" cy="12398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73541" cy="1239864"/>
            </a:xfrm>
            <a:custGeom>
              <a:avLst/>
              <a:gdLst/>
              <a:ahLst/>
              <a:cxnLst/>
              <a:rect l="l" t="t" r="r" b="b"/>
              <a:pathLst>
                <a:path w="1173541" h="1239864">
                  <a:moveTo>
                    <a:pt x="0" y="0"/>
                  </a:moveTo>
                  <a:lnTo>
                    <a:pt x="1173541" y="0"/>
                  </a:lnTo>
                  <a:lnTo>
                    <a:pt x="1173541" y="1239864"/>
                  </a:lnTo>
                  <a:lnTo>
                    <a:pt x="0" y="1239864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173541" cy="1287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05697" y="6347848"/>
            <a:ext cx="41283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19"/>
              </a:lnSpc>
              <a:spcBef>
                <a:spcPct val="0"/>
              </a:spcBef>
            </a:pPr>
            <a:r>
              <a:rPr lang="en-US" sz="2400" spc="-35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Effective August 1, 2026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543968"/>
            <a:ext cx="10006152" cy="3910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03"/>
              </a:lnSpc>
            </a:pPr>
            <a:r>
              <a:rPr lang="en-US" sz="10992" b="1" spc="-219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BEAD Project Requirements Under SB469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52234" y="8032396"/>
            <a:ext cx="3520001" cy="48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3"/>
              </a:lnSpc>
            </a:pPr>
            <a:r>
              <a:rPr lang="en-US" sz="3297" b="1" spc="-65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Section Overview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75805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09"/>
                </a:lnTo>
                <a:lnTo>
                  <a:pt x="0" y="1290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FFEE1-54B9-11A4-24AA-126464162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6E3FE7D1-07F2-5B26-104A-DF9ED3D84415}"/>
              </a:ext>
            </a:extLst>
          </p:cNvPr>
          <p:cNvGrpSpPr/>
          <p:nvPr/>
        </p:nvGrpSpPr>
        <p:grpSpPr>
          <a:xfrm>
            <a:off x="9130665" y="3767304"/>
            <a:ext cx="9157335" cy="4411352"/>
            <a:chOff x="0" y="0"/>
            <a:chExt cx="2411808" cy="116183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E3133E6-39F2-483E-1061-DD078BA53799}"/>
                </a:ext>
              </a:extLst>
            </p:cNvPr>
            <p:cNvSpPr/>
            <p:nvPr/>
          </p:nvSpPr>
          <p:spPr>
            <a:xfrm>
              <a:off x="0" y="0"/>
              <a:ext cx="2411808" cy="1161838"/>
            </a:xfrm>
            <a:custGeom>
              <a:avLst/>
              <a:gdLst/>
              <a:ahLst/>
              <a:cxnLst/>
              <a:rect l="l" t="t" r="r" b="b"/>
              <a:pathLst>
                <a:path w="2411808" h="1161838">
                  <a:moveTo>
                    <a:pt x="0" y="0"/>
                  </a:moveTo>
                  <a:lnTo>
                    <a:pt x="2411808" y="0"/>
                  </a:lnTo>
                  <a:lnTo>
                    <a:pt x="2411808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F752023-0791-12E1-F232-23C2542B279D}"/>
                </a:ext>
              </a:extLst>
            </p:cNvPr>
            <p:cNvSpPr txBox="1"/>
            <p:nvPr/>
          </p:nvSpPr>
          <p:spPr>
            <a:xfrm>
              <a:off x="0" y="-47625"/>
              <a:ext cx="2411808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2CBD397-7C91-2265-7197-E416E9610370}"/>
              </a:ext>
            </a:extLst>
          </p:cNvPr>
          <p:cNvGrpSpPr/>
          <p:nvPr/>
        </p:nvGrpSpPr>
        <p:grpSpPr>
          <a:xfrm>
            <a:off x="0" y="3767304"/>
            <a:ext cx="4358054" cy="4411352"/>
            <a:chOff x="0" y="0"/>
            <a:chExt cx="1147800" cy="116183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188661A-0FE9-F37C-7A94-E1BE01FC6CE2}"/>
                </a:ext>
              </a:extLst>
            </p:cNvPr>
            <p:cNvSpPr/>
            <p:nvPr/>
          </p:nvSpPr>
          <p:spPr>
            <a:xfrm>
              <a:off x="0" y="0"/>
              <a:ext cx="1147800" cy="1161838"/>
            </a:xfrm>
            <a:custGeom>
              <a:avLst/>
              <a:gdLst/>
              <a:ahLst/>
              <a:cxnLst/>
              <a:rect l="l" t="t" r="r" b="b"/>
              <a:pathLst>
                <a:path w="1147800" h="1161838">
                  <a:moveTo>
                    <a:pt x="0" y="0"/>
                  </a:moveTo>
                  <a:lnTo>
                    <a:pt x="1147800" y="0"/>
                  </a:lnTo>
                  <a:lnTo>
                    <a:pt x="1147800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18A3288-F388-B8CA-BDAD-9F8A3FBAB2C8}"/>
                </a:ext>
              </a:extLst>
            </p:cNvPr>
            <p:cNvSpPr txBox="1"/>
            <p:nvPr/>
          </p:nvSpPr>
          <p:spPr>
            <a:xfrm>
              <a:off x="0" y="-47625"/>
              <a:ext cx="1147800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515E6DF-9741-962E-7099-81AEDC70AB68}"/>
              </a:ext>
            </a:extLst>
          </p:cNvPr>
          <p:cNvSpPr txBox="1"/>
          <p:nvPr/>
        </p:nvSpPr>
        <p:spPr>
          <a:xfrm>
            <a:off x="9702643" y="5730984"/>
            <a:ext cx="7556657" cy="209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30"/>
              </a:lnSpc>
            </a:pPr>
            <a:r>
              <a:rPr lang="en-US" sz="2562" spc="-5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BEAD-funded excavation requires use of a Large Project Ticket. Excavators must provide a minimum 30-day advance notice to all 811 members before work begins to ensure full coordination and safety compliance.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6818884-4927-CE70-6533-78DEE978A061}"/>
              </a:ext>
            </a:extLst>
          </p:cNvPr>
          <p:cNvGrpSpPr/>
          <p:nvPr/>
        </p:nvGrpSpPr>
        <p:grpSpPr>
          <a:xfrm>
            <a:off x="0" y="8178655"/>
            <a:ext cx="18288000" cy="2108345"/>
            <a:chOff x="0" y="0"/>
            <a:chExt cx="4816593" cy="5552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132A095-2204-FFBE-A461-266765E17070}"/>
                </a:ext>
              </a:extLst>
            </p:cNvPr>
            <p:cNvSpPr/>
            <p:nvPr/>
          </p:nvSpPr>
          <p:spPr>
            <a:xfrm>
              <a:off x="0" y="0"/>
              <a:ext cx="4816592" cy="555284"/>
            </a:xfrm>
            <a:custGeom>
              <a:avLst/>
              <a:gdLst/>
              <a:ahLst/>
              <a:cxnLst/>
              <a:rect l="l" t="t" r="r" b="b"/>
              <a:pathLst>
                <a:path w="4816592" h="555284">
                  <a:moveTo>
                    <a:pt x="0" y="0"/>
                  </a:moveTo>
                  <a:lnTo>
                    <a:pt x="4816592" y="0"/>
                  </a:lnTo>
                  <a:lnTo>
                    <a:pt x="4816592" y="555284"/>
                  </a:lnTo>
                  <a:lnTo>
                    <a:pt x="0" y="555284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5977C70-4DC2-F217-6DED-80764824104A}"/>
                </a:ext>
              </a:extLst>
            </p:cNvPr>
            <p:cNvSpPr txBox="1"/>
            <p:nvPr/>
          </p:nvSpPr>
          <p:spPr>
            <a:xfrm>
              <a:off x="0" y="-47625"/>
              <a:ext cx="4816593" cy="60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5C9168D5-6F57-54B1-7A02-80A193FFE1DD}"/>
              </a:ext>
            </a:extLst>
          </p:cNvPr>
          <p:cNvSpPr txBox="1"/>
          <p:nvPr/>
        </p:nvSpPr>
        <p:spPr>
          <a:xfrm>
            <a:off x="6188860" y="9524940"/>
            <a:ext cx="9293344" cy="30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75"/>
              </a:lnSpc>
              <a:spcBef>
                <a:spcPct val="0"/>
              </a:spcBef>
            </a:pPr>
            <a:r>
              <a:rPr lang="en-US" sz="2140" b="1" u="none" strike="noStrike" spc="-42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30-day advance notice required for all BEAD-funded excavation projects.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D62333B-419F-15CD-3980-339D964C6066}"/>
              </a:ext>
            </a:extLst>
          </p:cNvPr>
          <p:cNvSpPr txBox="1"/>
          <p:nvPr/>
        </p:nvSpPr>
        <p:spPr>
          <a:xfrm>
            <a:off x="907954" y="610479"/>
            <a:ext cx="3986054" cy="1439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49"/>
              </a:lnSpc>
              <a:spcBef>
                <a:spcPct val="0"/>
              </a:spcBef>
            </a:pPr>
            <a:r>
              <a:rPr lang="en-US" sz="5089" b="1" u="none" strike="noStrike" spc="-101" dirty="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Large Project Ticket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756FAF9-9287-36A8-350E-1D644E2C019E}"/>
              </a:ext>
            </a:extLst>
          </p:cNvPr>
          <p:cNvSpPr txBox="1"/>
          <p:nvPr/>
        </p:nvSpPr>
        <p:spPr>
          <a:xfrm>
            <a:off x="9702643" y="4604089"/>
            <a:ext cx="4480617" cy="714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9"/>
              </a:lnSpc>
              <a:spcBef>
                <a:spcPct val="0"/>
              </a:spcBef>
            </a:pPr>
            <a:r>
              <a:rPr lang="en-US" sz="2540" b="1" u="none" strike="noStrike" spc="-5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Large Project Ticket Process for BEAD Work</a:t>
            </a: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C0F1E8A-BA51-B3A2-DB5D-E6255330D3EA}"/>
              </a:ext>
            </a:extLst>
          </p:cNvPr>
          <p:cNvGrpSpPr/>
          <p:nvPr/>
        </p:nvGrpSpPr>
        <p:grpSpPr>
          <a:xfrm>
            <a:off x="15482204" y="7689115"/>
            <a:ext cx="1970014" cy="1584179"/>
            <a:chOff x="0" y="0"/>
            <a:chExt cx="2626685" cy="2112238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B1C70585-820B-EEC5-EC5B-80EB5B4C9FC4}"/>
                </a:ext>
              </a:extLst>
            </p:cNvPr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ECEB5EF3-D90B-0ACB-AFDD-D6A770DBCBE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D3900A73-9177-FF2F-4B0C-FBF9B2FD7AB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8C58547-D76C-10BC-4DF8-802DAE006D3E}"/>
                </a:ext>
              </a:extLst>
            </p:cNvPr>
            <p:cNvSpPr txBox="1"/>
            <p:nvPr/>
          </p:nvSpPr>
          <p:spPr>
            <a:xfrm>
              <a:off x="0" y="546534"/>
              <a:ext cx="2626685" cy="607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41"/>
                </a:lnSpc>
              </a:pPr>
              <a:r>
                <a:rPr lang="en-US" sz="3891" b="1" spc="-77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11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FE3E52B5-CB19-32FB-3B66-E1F673C27B3C}"/>
              </a:ext>
            </a:extLst>
          </p:cNvPr>
          <p:cNvGrpSpPr/>
          <p:nvPr/>
        </p:nvGrpSpPr>
        <p:grpSpPr>
          <a:xfrm>
            <a:off x="4845779" y="1325641"/>
            <a:ext cx="48229" cy="1448278"/>
            <a:chOff x="0" y="0"/>
            <a:chExt cx="12702" cy="381439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76943DC-8469-1345-63C1-ADA068CADDDE}"/>
                </a:ext>
              </a:extLst>
            </p:cNvPr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EF31BFFF-D963-4266-773B-BE36FDCF2CE3}"/>
                </a:ext>
              </a:extLst>
            </p:cNvPr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6" name="TextBox 26">
            <a:extLst>
              <a:ext uri="{FF2B5EF4-FFF2-40B4-BE49-F238E27FC236}">
                <a16:creationId xmlns:a16="http://schemas.microsoft.com/office/drawing/2014/main" id="{EB7A9948-1634-59AF-232D-727BC90F64B0}"/>
              </a:ext>
            </a:extLst>
          </p:cNvPr>
          <p:cNvSpPr txBox="1"/>
          <p:nvPr/>
        </p:nvSpPr>
        <p:spPr>
          <a:xfrm>
            <a:off x="5419005" y="1306591"/>
            <a:ext cx="5379752" cy="162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4"/>
              </a:lnSpc>
              <a:spcBef>
                <a:spcPct val="0"/>
              </a:spcBef>
            </a:pPr>
            <a:r>
              <a:rPr lang="en-US" sz="2526" u="none" strike="noStrike" spc="-5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BEAD-funded excavation projects require a specific ticketing process through Louisiana 811 to ensure safe coordination.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407FECF4-A615-3B27-787C-5DACDC591D6B}"/>
              </a:ext>
            </a:extLst>
          </p:cNvPr>
          <p:cNvSpPr/>
          <p:nvPr/>
        </p:nvSpPr>
        <p:spPr>
          <a:xfrm>
            <a:off x="12787364" y="680336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4" y="0"/>
                </a:lnTo>
                <a:lnTo>
                  <a:pt x="4664854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D10E31B-FD41-B8C9-3848-DFDD65E0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226" y="3044818"/>
            <a:ext cx="7731439" cy="6209223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DB672B53-D062-413D-B656-1BF27DE475B2}"/>
              </a:ext>
            </a:extLst>
          </p:cNvPr>
          <p:cNvSpPr/>
          <p:nvPr/>
        </p:nvSpPr>
        <p:spPr>
          <a:xfrm>
            <a:off x="637767" y="6290298"/>
            <a:ext cx="4572000" cy="91440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680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34" y="2514490"/>
            <a:ext cx="18280666" cy="2832895"/>
            <a:chOff x="0" y="0"/>
            <a:chExt cx="4814661" cy="7461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4661" cy="746112"/>
            </a:xfrm>
            <a:custGeom>
              <a:avLst/>
              <a:gdLst/>
              <a:ahLst/>
              <a:cxnLst/>
              <a:rect l="l" t="t" r="r" b="b"/>
              <a:pathLst>
                <a:path w="4814661" h="746112">
                  <a:moveTo>
                    <a:pt x="0" y="0"/>
                  </a:moveTo>
                  <a:lnTo>
                    <a:pt x="4814661" y="0"/>
                  </a:lnTo>
                  <a:lnTo>
                    <a:pt x="4814661" y="746112"/>
                  </a:lnTo>
                  <a:lnTo>
                    <a:pt x="0" y="746112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4661" cy="793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34" y="0"/>
            <a:ext cx="18280666" cy="5347385"/>
            <a:chOff x="0" y="0"/>
            <a:chExt cx="2832153" cy="8284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2153" cy="828450"/>
            </a:xfrm>
            <a:custGeom>
              <a:avLst/>
              <a:gdLst/>
              <a:ahLst/>
              <a:cxnLst/>
              <a:rect l="l" t="t" r="r" b="b"/>
              <a:pathLst>
                <a:path w="2832153" h="828450">
                  <a:moveTo>
                    <a:pt x="0" y="0"/>
                  </a:moveTo>
                  <a:lnTo>
                    <a:pt x="2832153" y="0"/>
                  </a:lnTo>
                  <a:lnTo>
                    <a:pt x="2832153" y="828450"/>
                  </a:lnTo>
                  <a:lnTo>
                    <a:pt x="0" y="828450"/>
                  </a:lnTo>
                  <a:close/>
                </a:path>
              </a:pathLst>
            </a:custGeom>
            <a:blipFill>
              <a:blip r:embed="rId2">
                <a:alphaModFix amt="9999"/>
              </a:blip>
              <a:stretch>
                <a:fillRect t="-47430" b="-474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3775423"/>
            <a:ext cx="5278881" cy="3300909"/>
            <a:chOff x="0" y="0"/>
            <a:chExt cx="1390323" cy="869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04559" y="5035479"/>
            <a:ext cx="5278881" cy="3300909"/>
            <a:chOff x="0" y="0"/>
            <a:chExt cx="1390323" cy="8693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940769" y="5425878"/>
            <a:ext cx="779564" cy="644167"/>
            <a:chOff x="0" y="0"/>
            <a:chExt cx="1039419" cy="85888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039419" cy="858889"/>
              <a:chOff x="0" y="0"/>
              <a:chExt cx="812800" cy="67163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67163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163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1630"/>
                    </a:lnTo>
                    <a:lnTo>
                      <a:pt x="0" y="67163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76200"/>
                <a:ext cx="812800" cy="747830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24858" y="241833"/>
              <a:ext cx="789702" cy="432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46"/>
                </a:lnSpc>
              </a:pPr>
              <a:r>
                <a:rPr lang="en-US" sz="2468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64909" y="4169638"/>
            <a:ext cx="779564" cy="644167"/>
            <a:chOff x="0" y="0"/>
            <a:chExt cx="1039419" cy="858889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039419" cy="858889"/>
              <a:chOff x="0" y="0"/>
              <a:chExt cx="812800" cy="67163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67163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163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1630"/>
                    </a:lnTo>
                    <a:lnTo>
                      <a:pt x="0" y="67163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76200"/>
                <a:ext cx="812800" cy="747830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24858" y="241833"/>
              <a:ext cx="789702" cy="432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46"/>
                </a:lnSpc>
              </a:pPr>
              <a:r>
                <a:rPr lang="en-US" sz="2468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980419" y="5957391"/>
            <a:ext cx="5278881" cy="3300909"/>
            <a:chOff x="0" y="0"/>
            <a:chExt cx="1390323" cy="86937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444803" y="6377997"/>
            <a:ext cx="779564" cy="644167"/>
            <a:chOff x="0" y="0"/>
            <a:chExt cx="1039419" cy="85888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039419" cy="858889"/>
              <a:chOff x="0" y="0"/>
              <a:chExt cx="812800" cy="67163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67163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163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1630"/>
                    </a:lnTo>
                    <a:lnTo>
                      <a:pt x="0" y="67163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76200"/>
                <a:ext cx="812800" cy="747830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24858" y="241833"/>
              <a:ext cx="789702" cy="432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46"/>
                </a:lnSpc>
              </a:pPr>
              <a:r>
                <a:rPr lang="en-US" sz="2468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03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28700" y="1096025"/>
            <a:ext cx="4632468" cy="1987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2"/>
              </a:lnSpc>
            </a:pPr>
            <a:r>
              <a:rPr lang="en-US" sz="4686" b="1" spc="-93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Written Agreement Requirements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78457" y="1243091"/>
            <a:ext cx="5379752" cy="1330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-31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All parties must establish a good faith mutual written agreement before excavation begins on BEAD projects.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630519" y="4111935"/>
            <a:ext cx="3030648" cy="705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7"/>
              </a:lnSpc>
              <a:spcBef>
                <a:spcPct val="0"/>
              </a:spcBef>
            </a:pPr>
            <a:r>
              <a:rPr lang="en-US" sz="2520" b="1" u="none" strike="noStrike" spc="-5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Good Faith Written Agreement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106300" y="5454453"/>
            <a:ext cx="3030648" cy="705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7"/>
              </a:lnSpc>
              <a:spcBef>
                <a:spcPct val="0"/>
              </a:spcBef>
            </a:pPr>
            <a:r>
              <a:rPr lang="en-US" sz="2520" b="1" u="none" strike="noStrike" spc="-5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Scope &amp; Coordination Details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566561" y="6325343"/>
            <a:ext cx="2635638" cy="705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7"/>
              </a:lnSpc>
              <a:spcBef>
                <a:spcPct val="0"/>
              </a:spcBef>
            </a:pPr>
            <a:r>
              <a:rPr lang="en-US" sz="2520" b="1" u="none" strike="noStrike" spc="-5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Onsite &amp; Electronic Upload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64909" y="5397303"/>
            <a:ext cx="4406463" cy="80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9"/>
              </a:lnSpc>
              <a:spcBef>
                <a:spcPct val="0"/>
              </a:spcBef>
            </a:pPr>
            <a:r>
              <a:rPr lang="en-US" sz="1645" u="none" strike="noStrike" spc="-3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All parties must attempt a good faith mutual written agreement prior to excavation, ensuring clear roles and responsibilities are established.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940769" y="6666884"/>
            <a:ext cx="4406463" cy="77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2"/>
              </a:lnSpc>
              <a:spcBef>
                <a:spcPct val="0"/>
              </a:spcBef>
            </a:pPr>
            <a:r>
              <a:rPr lang="en-US" sz="1570" u="none" strike="noStrike" spc="-3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agreement defines project scope, mark-by times, and project-specific coordination details to align all stakeholders before work begins.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444803" y="7588796"/>
            <a:ext cx="4406463" cy="77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2"/>
              </a:lnSpc>
              <a:spcBef>
                <a:spcPct val="0"/>
              </a:spcBef>
            </a:pPr>
            <a:r>
              <a:rPr lang="en-US" sz="1570" u="none" strike="noStrike" spc="-3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Agreement must be kept onsite and electronically uploaded, attached to the Large Project Ticket for full compliance and documentation.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835782" y="7674121"/>
            <a:ext cx="1970014" cy="1584179"/>
            <a:chOff x="0" y="0"/>
            <a:chExt cx="2626685" cy="2112238"/>
          </a:xfrm>
        </p:grpSpPr>
        <p:grpSp>
          <p:nvGrpSpPr>
            <p:cNvPr id="40" name="Group 40"/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0" y="575109"/>
              <a:ext cx="2626685" cy="72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70"/>
                </a:lnSpc>
              </a:pPr>
              <a:r>
                <a:rPr lang="en-US" sz="4582" b="1" spc="-91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12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6023772" y="1233566"/>
            <a:ext cx="48229" cy="1448278"/>
            <a:chOff x="0" y="0"/>
            <a:chExt cx="12702" cy="38143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C5D0D-5C1F-5F11-2242-9C5C9AB4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CD7BBEF4-2BF3-0D54-DB86-2F2480B9706E}"/>
              </a:ext>
            </a:extLst>
          </p:cNvPr>
          <p:cNvGrpSpPr/>
          <p:nvPr/>
        </p:nvGrpSpPr>
        <p:grpSpPr>
          <a:xfrm>
            <a:off x="9130665" y="3767304"/>
            <a:ext cx="9157335" cy="4411352"/>
            <a:chOff x="0" y="0"/>
            <a:chExt cx="2411808" cy="116183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FD5E94D-00FD-E1F0-04C1-65A4F490672E}"/>
                </a:ext>
              </a:extLst>
            </p:cNvPr>
            <p:cNvSpPr/>
            <p:nvPr/>
          </p:nvSpPr>
          <p:spPr>
            <a:xfrm>
              <a:off x="0" y="0"/>
              <a:ext cx="2411808" cy="1161838"/>
            </a:xfrm>
            <a:custGeom>
              <a:avLst/>
              <a:gdLst/>
              <a:ahLst/>
              <a:cxnLst/>
              <a:rect l="l" t="t" r="r" b="b"/>
              <a:pathLst>
                <a:path w="2411808" h="1161838">
                  <a:moveTo>
                    <a:pt x="0" y="0"/>
                  </a:moveTo>
                  <a:lnTo>
                    <a:pt x="2411808" y="0"/>
                  </a:lnTo>
                  <a:lnTo>
                    <a:pt x="2411808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250DC08-316B-7F45-E7FD-48228EDECC9F}"/>
                </a:ext>
              </a:extLst>
            </p:cNvPr>
            <p:cNvSpPr txBox="1"/>
            <p:nvPr/>
          </p:nvSpPr>
          <p:spPr>
            <a:xfrm>
              <a:off x="0" y="-47625"/>
              <a:ext cx="2411808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208B150-DCB4-06DE-5A88-1C89CAE26AB3}"/>
              </a:ext>
            </a:extLst>
          </p:cNvPr>
          <p:cNvGrpSpPr/>
          <p:nvPr/>
        </p:nvGrpSpPr>
        <p:grpSpPr>
          <a:xfrm>
            <a:off x="0" y="3767304"/>
            <a:ext cx="4358054" cy="4411352"/>
            <a:chOff x="0" y="0"/>
            <a:chExt cx="1147800" cy="116183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E73CCEF-D644-22A0-B5D2-5A0E6F72356D}"/>
                </a:ext>
              </a:extLst>
            </p:cNvPr>
            <p:cNvSpPr/>
            <p:nvPr/>
          </p:nvSpPr>
          <p:spPr>
            <a:xfrm>
              <a:off x="0" y="0"/>
              <a:ext cx="1147800" cy="1161838"/>
            </a:xfrm>
            <a:custGeom>
              <a:avLst/>
              <a:gdLst/>
              <a:ahLst/>
              <a:cxnLst/>
              <a:rect l="l" t="t" r="r" b="b"/>
              <a:pathLst>
                <a:path w="1147800" h="1161838">
                  <a:moveTo>
                    <a:pt x="0" y="0"/>
                  </a:moveTo>
                  <a:lnTo>
                    <a:pt x="1147800" y="0"/>
                  </a:lnTo>
                  <a:lnTo>
                    <a:pt x="1147800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FFC9FDE-DE2C-964A-1FF1-A70E8DA828FA}"/>
                </a:ext>
              </a:extLst>
            </p:cNvPr>
            <p:cNvSpPr txBox="1"/>
            <p:nvPr/>
          </p:nvSpPr>
          <p:spPr>
            <a:xfrm>
              <a:off x="0" y="-47625"/>
              <a:ext cx="1147800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3A56037-2759-6551-A048-24EB7D7300AC}"/>
              </a:ext>
            </a:extLst>
          </p:cNvPr>
          <p:cNvGrpSpPr/>
          <p:nvPr/>
        </p:nvGrpSpPr>
        <p:grpSpPr>
          <a:xfrm>
            <a:off x="0" y="8178655"/>
            <a:ext cx="18288000" cy="2108345"/>
            <a:chOff x="0" y="0"/>
            <a:chExt cx="4816593" cy="5552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8EE19CC-405E-BE73-206B-4D1ECDDF7CAF}"/>
                </a:ext>
              </a:extLst>
            </p:cNvPr>
            <p:cNvSpPr/>
            <p:nvPr/>
          </p:nvSpPr>
          <p:spPr>
            <a:xfrm>
              <a:off x="0" y="0"/>
              <a:ext cx="4816592" cy="555284"/>
            </a:xfrm>
            <a:custGeom>
              <a:avLst/>
              <a:gdLst/>
              <a:ahLst/>
              <a:cxnLst/>
              <a:rect l="l" t="t" r="r" b="b"/>
              <a:pathLst>
                <a:path w="4816592" h="555284">
                  <a:moveTo>
                    <a:pt x="0" y="0"/>
                  </a:moveTo>
                  <a:lnTo>
                    <a:pt x="4816592" y="0"/>
                  </a:lnTo>
                  <a:lnTo>
                    <a:pt x="4816592" y="555284"/>
                  </a:lnTo>
                  <a:lnTo>
                    <a:pt x="0" y="555284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2E9B335-96B1-12AB-B8AE-8ABDB9A48AF2}"/>
                </a:ext>
              </a:extLst>
            </p:cNvPr>
            <p:cNvSpPr txBox="1"/>
            <p:nvPr/>
          </p:nvSpPr>
          <p:spPr>
            <a:xfrm>
              <a:off x="0" y="-47625"/>
              <a:ext cx="4816593" cy="60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E9D76D00-FC25-C401-614C-C215F586E68F}"/>
              </a:ext>
            </a:extLst>
          </p:cNvPr>
          <p:cNvSpPr txBox="1"/>
          <p:nvPr/>
        </p:nvSpPr>
        <p:spPr>
          <a:xfrm>
            <a:off x="6188860" y="9524940"/>
            <a:ext cx="9293344" cy="30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75"/>
              </a:lnSpc>
              <a:spcBef>
                <a:spcPct val="0"/>
              </a:spcBef>
            </a:pPr>
            <a:r>
              <a:rPr lang="en-US" sz="2140" b="1" u="none" strike="noStrike" spc="-42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30-day advance notice required for all BEAD-funded excavation projects.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D19C20D-2BE6-A1A6-980E-9244C43E7C9C}"/>
              </a:ext>
            </a:extLst>
          </p:cNvPr>
          <p:cNvSpPr txBox="1"/>
          <p:nvPr/>
        </p:nvSpPr>
        <p:spPr>
          <a:xfrm>
            <a:off x="907954" y="610479"/>
            <a:ext cx="3986054" cy="1439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49"/>
              </a:lnSpc>
              <a:spcBef>
                <a:spcPct val="0"/>
              </a:spcBef>
            </a:pPr>
            <a:r>
              <a:rPr lang="en-US" sz="5089" b="1" u="none" strike="noStrike" spc="-101" dirty="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Large Project Ticket</a:t>
            </a: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2F4F2BB3-A460-CD50-126C-BCBC368FE6B6}"/>
              </a:ext>
            </a:extLst>
          </p:cNvPr>
          <p:cNvGrpSpPr/>
          <p:nvPr/>
        </p:nvGrpSpPr>
        <p:grpSpPr>
          <a:xfrm>
            <a:off x="15482204" y="7689115"/>
            <a:ext cx="1970014" cy="1584179"/>
            <a:chOff x="0" y="0"/>
            <a:chExt cx="2626685" cy="2112238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08D95B8B-B255-4AC6-1D33-242FCA1A8B29}"/>
                </a:ext>
              </a:extLst>
            </p:cNvPr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CB90F298-07A9-1499-9E0A-BD75513F29B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1A5A626C-429F-2E68-D0A5-374807CA4A5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28D2B65-0D68-A06B-9EED-1035C0D7E713}"/>
                </a:ext>
              </a:extLst>
            </p:cNvPr>
            <p:cNvSpPr txBox="1"/>
            <p:nvPr/>
          </p:nvSpPr>
          <p:spPr>
            <a:xfrm>
              <a:off x="0" y="546534"/>
              <a:ext cx="2626685" cy="607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41"/>
                </a:lnSpc>
              </a:pPr>
              <a:r>
                <a:rPr lang="en-US" sz="3891" b="1" spc="-77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13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8C331A6-6159-3D94-0DDF-E7FBFC871453}"/>
              </a:ext>
            </a:extLst>
          </p:cNvPr>
          <p:cNvGrpSpPr/>
          <p:nvPr/>
        </p:nvGrpSpPr>
        <p:grpSpPr>
          <a:xfrm>
            <a:off x="4845779" y="1325641"/>
            <a:ext cx="48229" cy="1448278"/>
            <a:chOff x="0" y="0"/>
            <a:chExt cx="12702" cy="381439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3808805-DF0B-BE30-D2CE-9DD4B7F7F54E}"/>
                </a:ext>
              </a:extLst>
            </p:cNvPr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53FE9D28-0645-8573-5CFE-7DC4DDD3B9CC}"/>
                </a:ext>
              </a:extLst>
            </p:cNvPr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7" name="Freeform 27">
            <a:extLst>
              <a:ext uri="{FF2B5EF4-FFF2-40B4-BE49-F238E27FC236}">
                <a16:creationId xmlns:a16="http://schemas.microsoft.com/office/drawing/2014/main" id="{2998B2FA-9807-E033-B044-1A181048C38B}"/>
              </a:ext>
            </a:extLst>
          </p:cNvPr>
          <p:cNvSpPr/>
          <p:nvPr/>
        </p:nvSpPr>
        <p:spPr>
          <a:xfrm>
            <a:off x="12787364" y="680336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4" y="0"/>
                </a:lnTo>
                <a:lnTo>
                  <a:pt x="4664854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719F55-E989-6887-1DCC-3938F5CD6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923" y="670808"/>
            <a:ext cx="8055487" cy="846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01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00" y="0"/>
            <a:ext cx="18288000" cy="10287000"/>
            <a:chOff x="0" y="0"/>
            <a:chExt cx="1430671" cy="804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0671" cy="804752"/>
            </a:xfrm>
            <a:custGeom>
              <a:avLst/>
              <a:gdLst/>
              <a:ahLst/>
              <a:cxnLst/>
              <a:rect l="l" t="t" r="r" b="b"/>
              <a:pathLst>
                <a:path w="1430671" h="804752">
                  <a:moveTo>
                    <a:pt x="0" y="0"/>
                  </a:moveTo>
                  <a:lnTo>
                    <a:pt x="1430671" y="0"/>
                  </a:lnTo>
                  <a:lnTo>
                    <a:pt x="1430671" y="804752"/>
                  </a:lnTo>
                  <a:lnTo>
                    <a:pt x="0" y="804752"/>
                  </a:lnTo>
                  <a:close/>
                </a:path>
              </a:pathLst>
            </a:custGeom>
            <a:blipFill>
              <a:blip r:embed="rId2">
                <a:alphaModFix amt="18999"/>
              </a:blip>
              <a:stretch>
                <a:fillRect t="-666" b="-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009196" y="4635705"/>
            <a:ext cx="8022676" cy="1151167"/>
            <a:chOff x="0" y="0"/>
            <a:chExt cx="2112968" cy="3031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12968" cy="303188"/>
            </a:xfrm>
            <a:custGeom>
              <a:avLst/>
              <a:gdLst/>
              <a:ahLst/>
              <a:cxnLst/>
              <a:rect l="l" t="t" r="r" b="b"/>
              <a:pathLst>
                <a:path w="2112968" h="303188">
                  <a:moveTo>
                    <a:pt x="0" y="0"/>
                  </a:moveTo>
                  <a:lnTo>
                    <a:pt x="2112968" y="0"/>
                  </a:lnTo>
                  <a:lnTo>
                    <a:pt x="2112968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12968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72216" y="3061915"/>
            <a:ext cx="8022676" cy="1151167"/>
            <a:chOff x="0" y="0"/>
            <a:chExt cx="2112968" cy="3031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12968" cy="303188"/>
            </a:xfrm>
            <a:custGeom>
              <a:avLst/>
              <a:gdLst/>
              <a:ahLst/>
              <a:cxnLst/>
              <a:rect l="l" t="t" r="r" b="b"/>
              <a:pathLst>
                <a:path w="2112968" h="303188">
                  <a:moveTo>
                    <a:pt x="0" y="0"/>
                  </a:moveTo>
                  <a:lnTo>
                    <a:pt x="2112968" y="0"/>
                  </a:lnTo>
                  <a:lnTo>
                    <a:pt x="2112968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12968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30223" y="6311643"/>
            <a:ext cx="7967829" cy="1151167"/>
            <a:chOff x="0" y="0"/>
            <a:chExt cx="2098523" cy="3031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98523" cy="303188"/>
            </a:xfrm>
            <a:custGeom>
              <a:avLst/>
              <a:gdLst/>
              <a:ahLst/>
              <a:cxnLst/>
              <a:rect l="l" t="t" r="r" b="b"/>
              <a:pathLst>
                <a:path w="2098523" h="303188">
                  <a:moveTo>
                    <a:pt x="0" y="0"/>
                  </a:moveTo>
                  <a:lnTo>
                    <a:pt x="2098523" y="0"/>
                  </a:lnTo>
                  <a:lnTo>
                    <a:pt x="2098523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098523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858663" y="7885433"/>
            <a:ext cx="7967829" cy="1151167"/>
            <a:chOff x="0" y="0"/>
            <a:chExt cx="2098523" cy="3031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98523" cy="303188"/>
            </a:xfrm>
            <a:custGeom>
              <a:avLst/>
              <a:gdLst/>
              <a:ahLst/>
              <a:cxnLst/>
              <a:rect l="l" t="t" r="r" b="b"/>
              <a:pathLst>
                <a:path w="2098523" h="303188">
                  <a:moveTo>
                    <a:pt x="0" y="0"/>
                  </a:moveTo>
                  <a:lnTo>
                    <a:pt x="2098523" y="0"/>
                  </a:lnTo>
                  <a:lnTo>
                    <a:pt x="2098523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098523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72216" y="3061915"/>
            <a:ext cx="1151167" cy="115116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09196" y="4635705"/>
            <a:ext cx="1151167" cy="115116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930223" y="6311643"/>
            <a:ext cx="1151167" cy="115116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858663" y="7864745"/>
            <a:ext cx="1151167" cy="1218618"/>
            <a:chOff x="0" y="-47625"/>
            <a:chExt cx="812800" cy="860425"/>
          </a:xfrm>
        </p:grpSpPr>
        <p:sp>
          <p:nvSpPr>
            <p:cNvPr id="26" name="Freeform 26"/>
            <p:cNvSpPr/>
            <p:nvPr/>
          </p:nvSpPr>
          <p:spPr>
            <a:xfrm>
              <a:off x="0" y="-32123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2073" y="7674121"/>
            <a:ext cx="2057433" cy="1584179"/>
            <a:chOff x="0" y="0"/>
            <a:chExt cx="2743244" cy="2112238"/>
          </a:xfrm>
        </p:grpSpPr>
        <p:grpSp>
          <p:nvGrpSpPr>
            <p:cNvPr id="29" name="Group 29"/>
            <p:cNvGrpSpPr/>
            <p:nvPr/>
          </p:nvGrpSpPr>
          <p:grpSpPr>
            <a:xfrm>
              <a:off x="315503" y="0"/>
              <a:ext cx="2112238" cy="2112238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0" y="613209"/>
              <a:ext cx="2743244" cy="950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456"/>
                </a:lnSpc>
              </a:pPr>
              <a:r>
                <a:rPr lang="en-US" sz="5995" b="1" spc="-119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14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028700" y="1066800"/>
            <a:ext cx="5163139" cy="1987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2"/>
              </a:lnSpc>
            </a:pPr>
            <a:r>
              <a:rPr lang="en-US" sz="4686" b="1" spc="-93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Operator Marking &amp; Positive Response Timing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17370" y="3443379"/>
            <a:ext cx="1316389" cy="29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20"/>
              </a:lnSpc>
            </a:pPr>
            <a:r>
              <a:rPr lang="en-US" sz="2330" b="1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1.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462678" y="3462429"/>
            <a:ext cx="1848297" cy="42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297" b="1" spc="-65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Notify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399658" y="5036219"/>
            <a:ext cx="1610172" cy="42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297" b="1" spc="-65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Wait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320685" y="6708171"/>
            <a:ext cx="1727762" cy="42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297" b="1" spc="-65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Proceed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49125" y="8285947"/>
            <a:ext cx="1848297" cy="42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297" b="1" spc="-65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Safety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508516" y="3288884"/>
            <a:ext cx="4363808" cy="476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7"/>
              </a:lnSpc>
            </a:pPr>
            <a:r>
              <a:rPr lang="en-US" sz="1482" spc="-29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If facility markings not visible and no positive response, excavator must notify 811 members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476458" y="4862673"/>
            <a:ext cx="3823294" cy="476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7"/>
              </a:lnSpc>
            </a:pPr>
            <a:r>
              <a:rPr lang="en-US" sz="1482" spc="-29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Operators have 3 hours to mark facilities or confirm no conflict with excavation area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407107" y="6538612"/>
            <a:ext cx="3237029" cy="476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7"/>
              </a:lnSpc>
            </a:pPr>
            <a:r>
              <a:rPr lang="en-US" sz="1482" spc="-29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If no operator response within 3 hours, excavation may proceed with caution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335547" y="8110510"/>
            <a:ext cx="3758825" cy="476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7"/>
              </a:lnSpc>
            </a:pPr>
            <a:r>
              <a:rPr lang="en-US" sz="1482" spc="-29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Balances prompt project progression with infrastructure safety requirements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954350" y="5017169"/>
            <a:ext cx="1316389" cy="29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20"/>
              </a:lnSpc>
            </a:pPr>
            <a:r>
              <a:rPr lang="en-US" sz="2330" b="1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2.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75377" y="6689121"/>
            <a:ext cx="1316389" cy="29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20"/>
              </a:lnSpc>
            </a:pPr>
            <a:r>
              <a:rPr lang="en-US" sz="2330" b="1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803817" y="8266897"/>
            <a:ext cx="1316389" cy="29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20"/>
              </a:lnSpc>
            </a:pPr>
            <a:r>
              <a:rPr lang="en-US" sz="2330" b="1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4.</a:t>
            </a:r>
          </a:p>
        </p:txBody>
      </p:sp>
      <p:sp>
        <p:nvSpPr>
          <p:cNvPr id="46" name="Freeform 46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611831"/>
            <a:ext cx="18288000" cy="2589974"/>
            <a:chOff x="0" y="0"/>
            <a:chExt cx="4816593" cy="6821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82133"/>
            </a:xfrm>
            <a:custGeom>
              <a:avLst/>
              <a:gdLst/>
              <a:ahLst/>
              <a:cxnLst/>
              <a:rect l="l" t="t" r="r" b="b"/>
              <a:pathLst>
                <a:path w="4816592" h="682133">
                  <a:moveTo>
                    <a:pt x="0" y="0"/>
                  </a:moveTo>
                  <a:lnTo>
                    <a:pt x="4816592" y="0"/>
                  </a:lnTo>
                  <a:lnTo>
                    <a:pt x="4816592" y="682133"/>
                  </a:lnTo>
                  <a:lnTo>
                    <a:pt x="0" y="682133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729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28593" y="2722750"/>
            <a:ext cx="687210" cy="525111"/>
          </a:xfrm>
          <a:custGeom>
            <a:avLst/>
            <a:gdLst/>
            <a:ahLst/>
            <a:cxnLst/>
            <a:rect l="l" t="t" r="r" b="b"/>
            <a:pathLst>
              <a:path w="687210" h="525111">
                <a:moveTo>
                  <a:pt x="0" y="0"/>
                </a:moveTo>
                <a:lnTo>
                  <a:pt x="687210" y="0"/>
                </a:lnTo>
                <a:lnTo>
                  <a:pt x="687210" y="525110"/>
                </a:lnTo>
                <a:lnTo>
                  <a:pt x="0" y="525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228593" y="5439394"/>
            <a:ext cx="718871" cy="582782"/>
          </a:xfrm>
          <a:custGeom>
            <a:avLst/>
            <a:gdLst/>
            <a:ahLst/>
            <a:cxnLst/>
            <a:rect l="l" t="t" r="r" b="b"/>
            <a:pathLst>
              <a:path w="718871" h="582782">
                <a:moveTo>
                  <a:pt x="0" y="0"/>
                </a:moveTo>
                <a:lnTo>
                  <a:pt x="718871" y="0"/>
                </a:lnTo>
                <a:lnTo>
                  <a:pt x="718871" y="582781"/>
                </a:lnTo>
                <a:lnTo>
                  <a:pt x="0" y="5827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32726" y="2595238"/>
            <a:ext cx="616462" cy="717020"/>
          </a:xfrm>
          <a:custGeom>
            <a:avLst/>
            <a:gdLst/>
            <a:ahLst/>
            <a:cxnLst/>
            <a:rect l="l" t="t" r="r" b="b"/>
            <a:pathLst>
              <a:path w="616462" h="717020">
                <a:moveTo>
                  <a:pt x="0" y="0"/>
                </a:moveTo>
                <a:lnTo>
                  <a:pt x="616463" y="0"/>
                </a:lnTo>
                <a:lnTo>
                  <a:pt x="616463" y="717020"/>
                </a:lnTo>
                <a:lnTo>
                  <a:pt x="0" y="7170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179417" y="5530639"/>
            <a:ext cx="571370" cy="409372"/>
          </a:xfrm>
          <a:custGeom>
            <a:avLst/>
            <a:gdLst/>
            <a:ahLst/>
            <a:cxnLst/>
            <a:rect l="l" t="t" r="r" b="b"/>
            <a:pathLst>
              <a:path w="571370" h="409372">
                <a:moveTo>
                  <a:pt x="0" y="0"/>
                </a:moveTo>
                <a:lnTo>
                  <a:pt x="571369" y="0"/>
                </a:lnTo>
                <a:lnTo>
                  <a:pt x="571369" y="409373"/>
                </a:lnTo>
                <a:lnTo>
                  <a:pt x="0" y="409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0" y="4041182"/>
            <a:ext cx="7485643" cy="7295867"/>
          </a:xfrm>
          <a:custGeom>
            <a:avLst/>
            <a:gdLst/>
            <a:ahLst/>
            <a:cxnLst/>
            <a:rect l="l" t="t" r="r" b="b"/>
            <a:pathLst>
              <a:path w="9719379" h="7295867">
                <a:moveTo>
                  <a:pt x="0" y="0"/>
                </a:moveTo>
                <a:lnTo>
                  <a:pt x="9719379" y="0"/>
                </a:lnTo>
                <a:lnTo>
                  <a:pt x="9719379" y="7295867"/>
                </a:lnTo>
                <a:lnTo>
                  <a:pt x="0" y="7295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896" r="-5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372930" y="7689115"/>
            <a:ext cx="2188561" cy="1584179"/>
            <a:chOff x="0" y="0"/>
            <a:chExt cx="2918082" cy="2112238"/>
          </a:xfrm>
        </p:grpSpPr>
        <p:grpSp>
          <p:nvGrpSpPr>
            <p:cNvPr id="11" name="Group 11"/>
            <p:cNvGrpSpPr/>
            <p:nvPr/>
          </p:nvGrpSpPr>
          <p:grpSpPr>
            <a:xfrm>
              <a:off x="402922" y="0"/>
              <a:ext cx="2112238" cy="2112238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0" y="556058"/>
              <a:ext cx="2918082" cy="656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69"/>
                </a:lnSpc>
              </a:pPr>
              <a:r>
                <a:rPr lang="en-US" sz="4142" b="1" spc="-82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15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1066800"/>
            <a:ext cx="3986054" cy="1369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8"/>
              </a:lnSpc>
            </a:pPr>
            <a:r>
              <a:rPr lang="en-US" sz="4800" b="1" spc="-96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Signage Requirements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76421" y="2610831"/>
            <a:ext cx="2264682" cy="75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73"/>
              </a:lnSpc>
              <a:spcBef>
                <a:spcPct val="0"/>
              </a:spcBef>
            </a:pPr>
            <a:r>
              <a:rPr lang="en-US" sz="2678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Excavator Identification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76421" y="3748204"/>
            <a:ext cx="3262825" cy="1076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94"/>
              </a:lnSpc>
              <a:spcBef>
                <a:spcPct val="0"/>
              </a:spcBef>
            </a:pPr>
            <a:r>
              <a:rPr lang="en-US" sz="2226" u="none" strike="noStrike" spc="-44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Signage must identify the excavator, demolisher, or contractors on site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76421" y="6355768"/>
            <a:ext cx="3262825" cy="102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64"/>
              </a:lnSpc>
              <a:spcBef>
                <a:spcPct val="0"/>
              </a:spcBef>
            </a:pPr>
            <a:r>
              <a:rPr lang="en-US" sz="2126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 valid contact phone number must be visible for public inquiries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996475" y="3748204"/>
            <a:ext cx="3262825" cy="102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64"/>
              </a:lnSpc>
              <a:spcBef>
                <a:spcPct val="0"/>
              </a:spcBef>
            </a:pPr>
            <a:r>
              <a:rPr lang="en-US" sz="2126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Display the broadband service provider name on all required signage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996475" y="6355768"/>
            <a:ext cx="3262825" cy="1020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64"/>
              </a:lnSpc>
              <a:spcBef>
                <a:spcPct val="0"/>
              </a:spcBef>
            </a:pPr>
            <a:r>
              <a:rPr lang="en-US" sz="2126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Contact email for inquiries must be included on displayed signage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08874" y="5424849"/>
            <a:ext cx="2657642" cy="75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73"/>
              </a:lnSpc>
              <a:spcBef>
                <a:spcPct val="0"/>
              </a:spcBef>
            </a:pPr>
            <a:r>
              <a:rPr lang="en-US" sz="2678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Contact Phone Number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996475" y="2610831"/>
            <a:ext cx="2666634" cy="75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73"/>
              </a:lnSpc>
              <a:spcBef>
                <a:spcPct val="0"/>
              </a:spcBef>
            </a:pPr>
            <a:r>
              <a:rPr lang="en-US" sz="2678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Broadband Provider Name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028929" y="5424849"/>
            <a:ext cx="2666634" cy="75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73"/>
              </a:lnSpc>
              <a:spcBef>
                <a:spcPct val="0"/>
              </a:spcBef>
            </a:pPr>
            <a:r>
              <a:rPr lang="en-US" sz="2678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Contact Email Address</a:t>
            </a:r>
          </a:p>
        </p:txBody>
      </p:sp>
      <p:sp>
        <p:nvSpPr>
          <p:cNvPr id="24" name="Freeform 27">
            <a:extLst>
              <a:ext uri="{FF2B5EF4-FFF2-40B4-BE49-F238E27FC236}">
                <a16:creationId xmlns:a16="http://schemas.microsoft.com/office/drawing/2014/main" id="{05FA9F41-8E9E-0BE8-6E92-718A6E1BC8AB}"/>
              </a:ext>
            </a:extLst>
          </p:cNvPr>
          <p:cNvSpPr/>
          <p:nvPr/>
        </p:nvSpPr>
        <p:spPr>
          <a:xfrm>
            <a:off x="12787364" y="680336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4" y="0"/>
                </a:lnTo>
                <a:lnTo>
                  <a:pt x="4664854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23249"/>
            <a:ext cx="18288000" cy="3325698"/>
            <a:chOff x="0" y="0"/>
            <a:chExt cx="4816593" cy="875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75904"/>
            </a:xfrm>
            <a:custGeom>
              <a:avLst/>
              <a:gdLst/>
              <a:ahLst/>
              <a:cxnLst/>
              <a:rect l="l" t="t" r="r" b="b"/>
              <a:pathLst>
                <a:path w="4816592" h="875904">
                  <a:moveTo>
                    <a:pt x="0" y="0"/>
                  </a:moveTo>
                  <a:lnTo>
                    <a:pt x="4816592" y="0"/>
                  </a:lnTo>
                  <a:lnTo>
                    <a:pt x="4816592" y="875904"/>
                  </a:lnTo>
                  <a:lnTo>
                    <a:pt x="0" y="875904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923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5648947"/>
            <a:chOff x="0" y="0"/>
            <a:chExt cx="2797898" cy="86423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97898" cy="864238"/>
            </a:xfrm>
            <a:custGeom>
              <a:avLst/>
              <a:gdLst/>
              <a:ahLst/>
              <a:cxnLst/>
              <a:rect l="l" t="t" r="r" b="b"/>
              <a:pathLst>
                <a:path w="2797898" h="864238">
                  <a:moveTo>
                    <a:pt x="0" y="0"/>
                  </a:moveTo>
                  <a:lnTo>
                    <a:pt x="2797898" y="0"/>
                  </a:lnTo>
                  <a:lnTo>
                    <a:pt x="2797898" y="864238"/>
                  </a:lnTo>
                  <a:lnTo>
                    <a:pt x="0" y="864238"/>
                  </a:lnTo>
                  <a:close/>
                </a:path>
              </a:pathLst>
            </a:custGeom>
            <a:blipFill>
              <a:blip r:embed="rId2">
                <a:alphaModFix amt="18000"/>
              </a:blip>
              <a:stretch>
                <a:fillRect t="-42266" b="-422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9050" y="5648947"/>
            <a:ext cx="18288000" cy="4638053"/>
            <a:chOff x="0" y="0"/>
            <a:chExt cx="4916872" cy="12469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16872" cy="1246977"/>
            </a:xfrm>
            <a:custGeom>
              <a:avLst/>
              <a:gdLst/>
              <a:ahLst/>
              <a:cxnLst/>
              <a:rect l="l" t="t" r="r" b="b"/>
              <a:pathLst>
                <a:path w="4916872" h="1246977">
                  <a:moveTo>
                    <a:pt x="0" y="0"/>
                  </a:moveTo>
                  <a:lnTo>
                    <a:pt x="4916872" y="0"/>
                  </a:lnTo>
                  <a:lnTo>
                    <a:pt x="4916872" y="1246977"/>
                  </a:lnTo>
                  <a:lnTo>
                    <a:pt x="0" y="1246977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916872" cy="1294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4900196"/>
            <a:ext cx="4517856" cy="4358104"/>
            <a:chOff x="0" y="0"/>
            <a:chExt cx="1214661" cy="11717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14100" y="4900196"/>
            <a:ext cx="4517856" cy="4358104"/>
            <a:chOff x="0" y="0"/>
            <a:chExt cx="1214661" cy="11717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785790" y="4900196"/>
            <a:ext cx="4517856" cy="4358104"/>
            <a:chOff x="0" y="0"/>
            <a:chExt cx="1214661" cy="11717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14661" cy="1171710"/>
            </a:xfrm>
            <a:custGeom>
              <a:avLst/>
              <a:gdLst/>
              <a:ahLst/>
              <a:cxnLst/>
              <a:rect l="l" t="t" r="r" b="b"/>
              <a:pathLst>
                <a:path w="1214661" h="1171710">
                  <a:moveTo>
                    <a:pt x="0" y="0"/>
                  </a:moveTo>
                  <a:lnTo>
                    <a:pt x="1214661" y="0"/>
                  </a:lnTo>
                  <a:lnTo>
                    <a:pt x="1214661" y="1171710"/>
                  </a:lnTo>
                  <a:lnTo>
                    <a:pt x="0" y="117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14661" cy="121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504059" y="7689115"/>
            <a:ext cx="1926304" cy="1584179"/>
            <a:chOff x="0" y="0"/>
            <a:chExt cx="2568405" cy="2112238"/>
          </a:xfrm>
        </p:grpSpPr>
        <p:grpSp>
          <p:nvGrpSpPr>
            <p:cNvPr id="20" name="Group 20"/>
            <p:cNvGrpSpPr/>
            <p:nvPr/>
          </p:nvGrpSpPr>
          <p:grpSpPr>
            <a:xfrm>
              <a:off x="228084" y="0"/>
              <a:ext cx="2112238" cy="2112238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0" y="565584"/>
              <a:ext cx="2568405" cy="674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84"/>
                </a:lnSpc>
              </a:pPr>
              <a:r>
                <a:rPr lang="en-US" sz="4268" b="1" spc="-85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16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8700" y="1066800"/>
            <a:ext cx="8656870" cy="13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2"/>
              </a:lnSpc>
            </a:pPr>
            <a:r>
              <a:rPr lang="en-US" sz="4686" b="1" spc="-9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Importance of Member Participation in BEAD Projects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33116" y="5945119"/>
            <a:ext cx="2579812" cy="34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</a:pPr>
            <a:r>
              <a:rPr lang="en-US" sz="2347" b="1" spc="-46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Assign Personnel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06412" y="5945119"/>
            <a:ext cx="4025544" cy="34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</a:pPr>
            <a:r>
              <a:rPr lang="en-US" sz="2347" b="1" spc="-46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Written Agreement Process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290207" y="6062090"/>
            <a:ext cx="3509024" cy="34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</a:pPr>
            <a:r>
              <a:rPr lang="en-US" sz="2347" b="1" spc="-46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Adhere to Requirements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533116" y="4678781"/>
            <a:ext cx="929438" cy="791510"/>
            <a:chOff x="0" y="0"/>
            <a:chExt cx="1239250" cy="1055347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282161" y="343188"/>
              <a:ext cx="67492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1.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406412" y="4678781"/>
            <a:ext cx="929438" cy="791510"/>
            <a:chOff x="0" y="0"/>
            <a:chExt cx="1239250" cy="1055347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116206" y="343188"/>
              <a:ext cx="100683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2.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290207" y="4678781"/>
            <a:ext cx="929438" cy="791510"/>
            <a:chOff x="0" y="0"/>
            <a:chExt cx="1239250" cy="1055347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1239250" cy="1055347"/>
              <a:chOff x="0" y="0"/>
              <a:chExt cx="812800" cy="69218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6921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2181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92181"/>
                    </a:lnTo>
                    <a:lnTo>
                      <a:pt x="0" y="692181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47625"/>
                <a:ext cx="812800" cy="73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312907" y="343188"/>
              <a:ext cx="674929" cy="44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65"/>
                </a:lnSpc>
              </a:pPr>
              <a:r>
                <a:rPr lang="en-US" sz="2599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3.</a:t>
              </a:r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6406412" y="6906651"/>
            <a:ext cx="3533232" cy="1706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134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Participate actively in the written agreement process to define scope, mark-by times, and project-specific coordination details.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289206" y="6897126"/>
            <a:ext cx="3509024" cy="1706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134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Adhere to mark-by times and project requirements. Protect infrastructure and enable broadband deployment success.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533116" y="6897126"/>
            <a:ext cx="3509024" cy="204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74"/>
              </a:lnSpc>
              <a:spcBef>
                <a:spcPct val="0"/>
              </a:spcBef>
            </a:pPr>
            <a:r>
              <a:rPr lang="en-US" sz="2134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Assign personnel to Large Project Tickets labeled "INSTALL FIBER LINE – BEAD" to ensure timely operator response and coordination.</a:t>
            </a:r>
          </a:p>
        </p:txBody>
      </p:sp>
      <p:sp>
        <p:nvSpPr>
          <p:cNvPr id="46" name="Freeform 46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795070"/>
            <a:ext cx="18296104" cy="6476831"/>
            <a:chOff x="0" y="0"/>
            <a:chExt cx="2834545" cy="10034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4545" cy="1003431"/>
            </a:xfrm>
            <a:custGeom>
              <a:avLst/>
              <a:gdLst/>
              <a:ahLst/>
              <a:cxnLst/>
              <a:rect l="l" t="t" r="r" b="b"/>
              <a:pathLst>
                <a:path w="2834545" h="1003431">
                  <a:moveTo>
                    <a:pt x="0" y="0"/>
                  </a:moveTo>
                  <a:lnTo>
                    <a:pt x="2834545" y="0"/>
                  </a:lnTo>
                  <a:lnTo>
                    <a:pt x="2834545" y="1003431"/>
                  </a:lnTo>
                  <a:lnTo>
                    <a:pt x="0" y="1003431"/>
                  </a:lnTo>
                  <a:close/>
                </a:path>
              </a:pathLst>
            </a:custGeom>
            <a:blipFill>
              <a:blip r:embed="rId2">
                <a:alphaModFix amt="32999"/>
              </a:blip>
              <a:stretch>
                <a:fillRect t="-30508" b="-305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5">
            <a:extLst>
              <a:ext uri="{FF2B5EF4-FFF2-40B4-BE49-F238E27FC236}">
                <a16:creationId xmlns:a16="http://schemas.microsoft.com/office/drawing/2014/main" id="{EFECED94-316C-0654-BD92-D283CAA376CC}"/>
              </a:ext>
            </a:extLst>
          </p:cNvPr>
          <p:cNvSpPr/>
          <p:nvPr/>
        </p:nvSpPr>
        <p:spPr>
          <a:xfrm>
            <a:off x="13725901" y="4749861"/>
            <a:ext cx="4722603" cy="5823943"/>
          </a:xfrm>
          <a:custGeom>
            <a:avLst/>
            <a:gdLst/>
            <a:ahLst/>
            <a:cxnLst/>
            <a:rect l="l" t="t" r="r" b="b"/>
            <a:pathLst>
              <a:path w="1215009" h="1290487">
                <a:moveTo>
                  <a:pt x="0" y="0"/>
                </a:moveTo>
                <a:lnTo>
                  <a:pt x="1215009" y="0"/>
                </a:lnTo>
                <a:lnTo>
                  <a:pt x="1215009" y="1290487"/>
                </a:lnTo>
                <a:lnTo>
                  <a:pt x="0" y="1290487"/>
                </a:lnTo>
                <a:close/>
              </a:path>
            </a:pathLst>
          </a:custGeom>
          <a:solidFill>
            <a:srgbClr val="1D798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A466999B-1E55-8587-D289-A102ABC7C0B3}"/>
              </a:ext>
            </a:extLst>
          </p:cNvPr>
          <p:cNvSpPr txBox="1"/>
          <p:nvPr/>
        </p:nvSpPr>
        <p:spPr>
          <a:xfrm>
            <a:off x="1930198" y="4749861"/>
            <a:ext cx="4722603" cy="603887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800"/>
              </a:lnSpc>
            </a:pPr>
            <a:endParaRPr/>
          </a:p>
        </p:txBody>
      </p:sp>
      <p:grpSp>
        <p:nvGrpSpPr>
          <p:cNvPr id="4" name="Group 4"/>
          <p:cNvGrpSpPr/>
          <p:nvPr/>
        </p:nvGrpSpPr>
        <p:grpSpPr>
          <a:xfrm>
            <a:off x="1777798" y="4812392"/>
            <a:ext cx="4722603" cy="5823943"/>
            <a:chOff x="0" y="0"/>
            <a:chExt cx="1215009" cy="1290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5009" cy="1290487"/>
            </a:xfrm>
            <a:custGeom>
              <a:avLst/>
              <a:gdLst/>
              <a:ahLst/>
              <a:cxnLst/>
              <a:rect l="l" t="t" r="r" b="b"/>
              <a:pathLst>
                <a:path w="1215009" h="1290487">
                  <a:moveTo>
                    <a:pt x="0" y="0"/>
                  </a:moveTo>
                  <a:lnTo>
                    <a:pt x="1215009" y="0"/>
                  </a:lnTo>
                  <a:lnTo>
                    <a:pt x="1215009" y="1290487"/>
                  </a:lnTo>
                  <a:lnTo>
                    <a:pt x="0" y="1290487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215009" cy="1338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29591" y="5918016"/>
            <a:ext cx="5080041" cy="4509794"/>
            <a:chOff x="0" y="0"/>
            <a:chExt cx="1306969" cy="9992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6969" cy="999294"/>
            </a:xfrm>
            <a:custGeom>
              <a:avLst/>
              <a:gdLst/>
              <a:ahLst/>
              <a:cxnLst/>
              <a:rect l="l" t="t" r="r" b="b"/>
              <a:pathLst>
                <a:path w="1306969" h="999294">
                  <a:moveTo>
                    <a:pt x="0" y="0"/>
                  </a:moveTo>
                  <a:lnTo>
                    <a:pt x="1306969" y="0"/>
                  </a:lnTo>
                  <a:lnTo>
                    <a:pt x="1306969" y="999294"/>
                  </a:lnTo>
                  <a:lnTo>
                    <a:pt x="0" y="999294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06969" cy="1046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375837" y="4345495"/>
            <a:ext cx="5184751" cy="6364293"/>
            <a:chOff x="0" y="0"/>
            <a:chExt cx="1333909" cy="14102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33909" cy="1410219"/>
            </a:xfrm>
            <a:custGeom>
              <a:avLst/>
              <a:gdLst/>
              <a:ahLst/>
              <a:cxnLst/>
              <a:rect l="l" t="t" r="r" b="b"/>
              <a:pathLst>
                <a:path w="1333909" h="1410219">
                  <a:moveTo>
                    <a:pt x="0" y="0"/>
                  </a:moveTo>
                  <a:lnTo>
                    <a:pt x="1333909" y="0"/>
                  </a:lnTo>
                  <a:lnTo>
                    <a:pt x="1333909" y="1410219"/>
                  </a:lnTo>
                  <a:lnTo>
                    <a:pt x="0" y="1410219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333909" cy="1457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98165" y="6288047"/>
            <a:ext cx="4371436" cy="4055367"/>
            <a:chOff x="0" y="0"/>
            <a:chExt cx="1233575" cy="8986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33575" cy="898600"/>
            </a:xfrm>
            <a:custGeom>
              <a:avLst/>
              <a:gdLst/>
              <a:ahLst/>
              <a:cxnLst/>
              <a:rect l="l" t="t" r="r" b="b"/>
              <a:pathLst>
                <a:path w="1233575" h="898600">
                  <a:moveTo>
                    <a:pt x="0" y="0"/>
                  </a:moveTo>
                  <a:lnTo>
                    <a:pt x="1233575" y="0"/>
                  </a:lnTo>
                  <a:lnTo>
                    <a:pt x="1233575" y="898600"/>
                  </a:lnTo>
                  <a:lnTo>
                    <a:pt x="0" y="898600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33575" cy="946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353862" y="5345685"/>
            <a:ext cx="2925533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97"/>
              </a:lnSpc>
            </a:pPr>
            <a:r>
              <a:rPr lang="en-US" sz="3734" b="1" spc="-74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58304" y="6745589"/>
            <a:ext cx="2925533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97"/>
              </a:lnSpc>
            </a:pPr>
            <a:r>
              <a:rPr lang="en-US" sz="3734" b="1" spc="-7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186983" y="6403595"/>
            <a:ext cx="2925533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97"/>
              </a:lnSpc>
            </a:pPr>
            <a:r>
              <a:rPr lang="en-US" sz="3734" b="1" spc="-7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77769" y="4962117"/>
            <a:ext cx="2925533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97"/>
              </a:lnSpc>
            </a:pPr>
            <a:r>
              <a:rPr lang="en-US" sz="3734" b="1" spc="-7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336820" y="1214516"/>
            <a:ext cx="4880393" cy="678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29"/>
              </a:lnSpc>
              <a:spcBef>
                <a:spcPct val="0"/>
              </a:spcBef>
            </a:pPr>
            <a:r>
              <a:rPr lang="en-US" sz="2099" u="none" strike="noStrike" spc="-4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 concise recap of the main legislative amendments under SB469 &amp; HB464.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59924" y="6468220"/>
            <a:ext cx="248502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08"/>
              </a:lnSpc>
              <a:spcBef>
                <a:spcPct val="0"/>
              </a:spcBef>
            </a:pPr>
            <a:r>
              <a:rPr lang="en-US" sz="2260" u="none" strike="noStrike" spc="-45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Positive Response mandatory for all members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82211" y="7446555"/>
            <a:ext cx="274405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Mandatory membership expanded (with exceptions)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886867" y="5840796"/>
            <a:ext cx="272985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Enforcement officers can halt unsafe excavation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934115" y="7889359"/>
            <a:ext cx="397009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BEAD projects require advanced coordination &amp; signage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92299" y="7581298"/>
            <a:ext cx="2520579" cy="2070942"/>
            <a:chOff x="-787333" y="-123764"/>
            <a:chExt cx="3360772" cy="2761255"/>
          </a:xfrm>
        </p:grpSpPr>
        <p:grpSp>
          <p:nvGrpSpPr>
            <p:cNvPr id="26" name="Group 26"/>
            <p:cNvGrpSpPr/>
            <p:nvPr/>
          </p:nvGrpSpPr>
          <p:grpSpPr>
            <a:xfrm>
              <a:off x="-326133" y="-123764"/>
              <a:ext cx="2899572" cy="2761255"/>
              <a:chOff x="-302970" y="-47625"/>
              <a:chExt cx="1115770" cy="106254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-302970" y="20212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-787333" y="1052737"/>
              <a:ext cx="3034640" cy="5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12"/>
                </a:lnSpc>
              </a:pPr>
              <a:r>
                <a:rPr lang="en-US" sz="3200" b="1" spc="-6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17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66800"/>
            <a:ext cx="5349757" cy="1052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4"/>
              </a:lnSpc>
            </a:pPr>
            <a:r>
              <a:rPr lang="en-US" sz="3734" b="1" spc="-74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Summary of Key Changes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5871372" y="1233566"/>
            <a:ext cx="48229" cy="1448278"/>
            <a:chOff x="0" y="0"/>
            <a:chExt cx="12702" cy="38143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17">
            <a:extLst>
              <a:ext uri="{FF2B5EF4-FFF2-40B4-BE49-F238E27FC236}">
                <a16:creationId xmlns:a16="http://schemas.microsoft.com/office/drawing/2014/main" id="{9832CCD2-5A95-ED1F-58B0-8B1B5DCAE602}"/>
              </a:ext>
            </a:extLst>
          </p:cNvPr>
          <p:cNvSpPr txBox="1"/>
          <p:nvPr/>
        </p:nvSpPr>
        <p:spPr>
          <a:xfrm>
            <a:off x="15307090" y="5501909"/>
            <a:ext cx="2925533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97"/>
              </a:lnSpc>
            </a:pPr>
            <a:r>
              <a:rPr lang="en-US" sz="3734" b="1" spc="-7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05</a:t>
            </a:r>
          </a:p>
        </p:txBody>
      </p:sp>
      <p:sp>
        <p:nvSpPr>
          <p:cNvPr id="41" name="TextBox 24">
            <a:extLst>
              <a:ext uri="{FF2B5EF4-FFF2-40B4-BE49-F238E27FC236}">
                <a16:creationId xmlns:a16="http://schemas.microsoft.com/office/drawing/2014/main" id="{7DE42343-5AA1-AC92-665A-FB6FBD43D908}"/>
              </a:ext>
            </a:extLst>
          </p:cNvPr>
          <p:cNvSpPr txBox="1"/>
          <p:nvPr/>
        </p:nvSpPr>
        <p:spPr>
          <a:xfrm>
            <a:off x="14943372" y="6626321"/>
            <a:ext cx="397009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Damage Reporting</a:t>
            </a:r>
          </a:p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Requires that Louisiana </a:t>
            </a:r>
          </a:p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811 be cont</a:t>
            </a:r>
            <a:r>
              <a:rPr lang="en-US" sz="2160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acted </a:t>
            </a:r>
          </a:p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When damage to an </a:t>
            </a:r>
          </a:p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Underground utility</a:t>
            </a:r>
          </a:p>
          <a:p>
            <a:pPr marL="0" lvl="0" indent="0" algn="l">
              <a:lnSpc>
                <a:spcPts val="2397"/>
              </a:lnSpc>
              <a:spcBef>
                <a:spcPct val="0"/>
              </a:spcBef>
            </a:pPr>
            <a:r>
              <a:rPr lang="en-US" sz="2160" u="none" strike="noStrike" spc="-4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occurs.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39" grpId="0"/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28E0A5-6607-CB65-8582-E89C47A98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68753F5-F2B3-DB1B-A34A-1F4B65200EC8}"/>
              </a:ext>
            </a:extLst>
          </p:cNvPr>
          <p:cNvSpPr/>
          <p:nvPr/>
        </p:nvSpPr>
        <p:spPr>
          <a:xfrm>
            <a:off x="7228507" y="3009900"/>
            <a:ext cx="9956390" cy="64008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F116B0-5468-C43D-FDFE-B1018C80BAB2}"/>
              </a:ext>
            </a:extLst>
          </p:cNvPr>
          <p:cNvSpPr txBox="1"/>
          <p:nvPr/>
        </p:nvSpPr>
        <p:spPr>
          <a:xfrm>
            <a:off x="802108" y="2846327"/>
            <a:ext cx="4866594" cy="6740307"/>
          </a:xfrm>
          <a:prstGeom prst="rect">
            <a:avLst/>
          </a:prstGeom>
          <a:solidFill>
            <a:srgbClr val="92D050">
              <a:alpha val="82000"/>
            </a:srgbClr>
          </a:solidFill>
          <a:effectLst>
            <a:softEdge rad="88900"/>
          </a:effectLst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  <a:p>
            <a:r>
              <a:rPr lang="en-US"/>
              <a:t>                                  							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						                                                     </a:t>
            </a:r>
          </a:p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B160AA45-8F0D-1F7A-5EC3-1F7687851231}"/>
              </a:ext>
            </a:extLst>
          </p:cNvPr>
          <p:cNvSpPr txBox="1"/>
          <p:nvPr/>
        </p:nvSpPr>
        <p:spPr>
          <a:xfrm>
            <a:off x="1295400" y="781360"/>
            <a:ext cx="2781300" cy="1019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191"/>
              </a:lnSpc>
            </a:pPr>
            <a:r>
              <a:rPr lang="en-US" sz="4400" b="1" spc="-202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Resources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A2D44C64-8D3C-87C8-0350-AB8029DE977C}"/>
              </a:ext>
            </a:extLst>
          </p:cNvPr>
          <p:cNvSpPr/>
          <p:nvPr/>
        </p:nvSpPr>
        <p:spPr>
          <a:xfrm>
            <a:off x="13944600" y="508621"/>
            <a:ext cx="3292929" cy="1038905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7D3AF85D-D48E-A9BD-6851-915076E54D66}"/>
              </a:ext>
            </a:extLst>
          </p:cNvPr>
          <p:cNvSpPr txBox="1"/>
          <p:nvPr/>
        </p:nvSpPr>
        <p:spPr>
          <a:xfrm>
            <a:off x="7437973" y="3009900"/>
            <a:ext cx="9746924" cy="1138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191"/>
              </a:lnSpc>
            </a:pPr>
            <a:r>
              <a:rPr lang="en-US" sz="6600" spc="-202">
                <a:solidFill>
                  <a:srgbClr val="FFFFFF"/>
                </a:solidFill>
                <a:latin typeface="Vladimir Script" panose="03050402040407070305" pitchFamily="66" charset="0"/>
                <a:ea typeface="Inter Bold" panose="020B0604020202020204" charset="0"/>
                <a:cs typeface="Inter Semi-Bold"/>
                <a:sym typeface="Inter Semi-Bold"/>
              </a:rPr>
              <a:t>from the desk of  </a:t>
            </a:r>
            <a:r>
              <a:rPr lang="en-US" sz="4800" spc="-202">
                <a:solidFill>
                  <a:srgbClr val="FFFFFF"/>
                </a:solidFill>
                <a:ea typeface="Inter Bold" panose="020B0604020202020204" charset="0"/>
                <a:cs typeface="Inter Semi-Bold"/>
                <a:sym typeface="Inter Semi-Bold"/>
              </a:rPr>
              <a:t>BRENT SALTZMAN</a:t>
            </a:r>
          </a:p>
        </p:txBody>
      </p:sp>
      <p:pic>
        <p:nvPicPr>
          <p:cNvPr id="23" name="Picture 22">
            <a:hlinkClick r:id="rId4"/>
            <a:extLst>
              <a:ext uri="{FF2B5EF4-FFF2-40B4-BE49-F238E27FC236}">
                <a16:creationId xmlns:a16="http://schemas.microsoft.com/office/drawing/2014/main" id="{45D3AC78-4294-D1DA-880D-7BA604BC0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0759" y="5234203"/>
            <a:ext cx="2860990" cy="3704489"/>
          </a:xfrm>
          <a:prstGeom prst="rect">
            <a:avLst/>
          </a:prstGeom>
        </p:spPr>
      </p:pic>
      <p:sp>
        <p:nvSpPr>
          <p:cNvPr id="28" name="TextBox 14">
            <a:extLst>
              <a:ext uri="{FF2B5EF4-FFF2-40B4-BE49-F238E27FC236}">
                <a16:creationId xmlns:a16="http://schemas.microsoft.com/office/drawing/2014/main" id="{FBE53919-0834-1315-D55F-B1DF09A7F4DE}"/>
              </a:ext>
            </a:extLst>
          </p:cNvPr>
          <p:cNvSpPr txBox="1"/>
          <p:nvPr/>
        </p:nvSpPr>
        <p:spPr>
          <a:xfrm>
            <a:off x="914399" y="3162300"/>
            <a:ext cx="4618515" cy="56777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9191"/>
              </a:lnSpc>
            </a:pPr>
            <a:r>
              <a:rPr lang="en-US" sz="3600" spc="-202">
                <a:solidFill>
                  <a:srgbClr val="FFFFFF"/>
                </a:solidFill>
                <a:latin typeface="Inter" panose="020B0604020202020204" charset="0"/>
                <a:ea typeface="Inter" panose="020B0604020202020204" charset="0"/>
                <a:cs typeface="Inter Semi-Bold"/>
                <a:sym typeface="Inter Semi-Bold"/>
              </a:rPr>
              <a:t>This Presentation:</a:t>
            </a:r>
          </a:p>
          <a:p>
            <a:pPr lvl="0">
              <a:lnSpc>
                <a:spcPts val="9191"/>
              </a:lnSpc>
            </a:pPr>
            <a:endParaRPr lang="en-US" sz="3600" spc="-202">
              <a:solidFill>
                <a:srgbClr val="FFFFFF"/>
              </a:solidFill>
              <a:latin typeface="Inter" panose="020B0604020202020204" charset="0"/>
              <a:ea typeface="Inter" panose="020B0604020202020204" charset="0"/>
              <a:cs typeface="Inter Semi-Bold"/>
              <a:sym typeface="Inter Semi-Bold"/>
            </a:endParaRPr>
          </a:p>
          <a:p>
            <a:pPr lvl="0">
              <a:lnSpc>
                <a:spcPts val="9191"/>
              </a:lnSpc>
            </a:pPr>
            <a:endParaRPr lang="en-US" sz="3600" spc="-202">
              <a:solidFill>
                <a:srgbClr val="FFFFFF"/>
              </a:solidFill>
              <a:latin typeface="Inter" panose="020B0604020202020204" charset="0"/>
              <a:ea typeface="Inter" panose="020B0604020202020204" charset="0"/>
              <a:cs typeface="Inter Semi-Bold"/>
              <a:sym typeface="Inter Semi-Bold"/>
            </a:endParaRPr>
          </a:p>
          <a:p>
            <a:pPr lvl="0">
              <a:lnSpc>
                <a:spcPts val="9191"/>
              </a:lnSpc>
            </a:pPr>
            <a:endParaRPr lang="en-US" sz="3600" spc="-202">
              <a:solidFill>
                <a:srgbClr val="FFFFFF"/>
              </a:solidFill>
              <a:latin typeface="Inter" panose="020B0604020202020204" charset="0"/>
              <a:ea typeface="Inter" panose="020B0604020202020204" charset="0"/>
              <a:cs typeface="Inter Semi-Bold"/>
              <a:sym typeface="Inter Semi-Bold"/>
            </a:endParaRPr>
          </a:p>
          <a:p>
            <a:pPr lvl="0" algn="ctr">
              <a:lnSpc>
                <a:spcPts val="9191"/>
              </a:lnSpc>
            </a:pPr>
            <a:r>
              <a:rPr lang="en-US" sz="2400" spc="-202">
                <a:solidFill>
                  <a:srgbClr val="0070C0"/>
                </a:solidFill>
                <a:latin typeface="Inter" panose="020B0604020202020204" charset="0"/>
                <a:ea typeface="Inter" panose="020B0604020202020204" charset="0"/>
                <a:cs typeface="Inter Semi-Bold"/>
                <a:sym typeface="Inter Semi-Bold"/>
                <a:hlinkClick r:id="rId6"/>
              </a:rPr>
              <a:t>h</a:t>
            </a:r>
            <a:r>
              <a:rPr lang="en-US" sz="2400" spc="-202">
                <a:solidFill>
                  <a:srgbClr val="800080"/>
                </a:solidFill>
                <a:latin typeface="Inter" panose="020B0604020202020204" charset="0"/>
                <a:ea typeface="Inter" panose="020B0604020202020204" charset="0"/>
                <a:cs typeface="Inter Semi-Bold"/>
                <a:sym typeface="Inter Semi-Bold"/>
                <a:hlinkClick r:id="rId6"/>
              </a:rPr>
              <a:t>ttps</a:t>
            </a:r>
            <a:r>
              <a:rPr lang="en-US" sz="2400" spc="-202">
                <a:solidFill>
                  <a:srgbClr val="0070C0"/>
                </a:solidFill>
                <a:latin typeface="Inter" panose="020B0604020202020204" charset="0"/>
                <a:ea typeface="Inter" panose="020B0604020202020204" charset="0"/>
                <a:cs typeface="Inter Semi-Bold"/>
                <a:sym typeface="Inter Semi-Bold"/>
                <a:hlinkClick r:id="rId6"/>
              </a:rPr>
              <a:t>://bit.ly/2026LA811LawChanges</a:t>
            </a:r>
            <a:endParaRPr lang="en-US" sz="2400" spc="-202">
              <a:solidFill>
                <a:srgbClr val="0070C0"/>
              </a:solidFill>
              <a:latin typeface="Inter" panose="020B0604020202020204" charset="0"/>
              <a:ea typeface="Inter" panose="020B0604020202020204" charset="0"/>
              <a:cs typeface="Inter Semi-Bold"/>
              <a:sym typeface="Inter Semi-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82BAE1-51C7-6855-DCE9-5F188863278E}"/>
              </a:ext>
            </a:extLst>
          </p:cNvPr>
          <p:cNvSpPr txBox="1"/>
          <p:nvPr/>
        </p:nvSpPr>
        <p:spPr>
          <a:xfrm>
            <a:off x="8462144" y="4477464"/>
            <a:ext cx="27944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THE LETTER</a:t>
            </a:r>
          </a:p>
        </p:txBody>
      </p:sp>
      <p:sp>
        <p:nvSpPr>
          <p:cNvPr id="36" name="TextBox 14">
            <a:extLst>
              <a:ext uri="{FF2B5EF4-FFF2-40B4-BE49-F238E27FC236}">
                <a16:creationId xmlns:a16="http://schemas.microsoft.com/office/drawing/2014/main" id="{1A641A6A-6E3F-2AF5-FD32-16E2245F59A2}"/>
              </a:ext>
            </a:extLst>
          </p:cNvPr>
          <p:cNvSpPr txBox="1"/>
          <p:nvPr/>
        </p:nvSpPr>
        <p:spPr>
          <a:xfrm>
            <a:off x="13134007" y="4147444"/>
            <a:ext cx="2914009" cy="1006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9191"/>
              </a:lnSpc>
            </a:pPr>
            <a:r>
              <a:rPr lang="en-US" sz="3600" spc="-202">
                <a:solidFill>
                  <a:srgbClr val="FFFFFF"/>
                </a:solidFill>
                <a:ea typeface="Inter" panose="020B0604020202020204" charset="0"/>
                <a:cs typeface="Inter Semi-Bold"/>
                <a:sym typeface="Inter Semi-Bold"/>
              </a:rPr>
              <a:t>CHEAT SHEET</a:t>
            </a:r>
          </a:p>
        </p:txBody>
      </p:sp>
      <p:pic>
        <p:nvPicPr>
          <p:cNvPr id="38" name="Picture 37">
            <a:hlinkClick r:id="rId7"/>
            <a:extLst>
              <a:ext uri="{FF2B5EF4-FFF2-40B4-BE49-F238E27FC236}">
                <a16:creationId xmlns:a16="http://schemas.microsoft.com/office/drawing/2014/main" id="{FD796738-C49D-6C83-608D-D614F99A95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34007" y="5258126"/>
            <a:ext cx="2914009" cy="370448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29CFEB4-5B60-E441-0B7A-F73A134AF2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0805" y="4743450"/>
            <a:ext cx="29337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8991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2514490"/>
            <a:ext cx="9144000" cy="7772510"/>
            <a:chOff x="0" y="0"/>
            <a:chExt cx="2408296" cy="20470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047081"/>
            </a:xfrm>
            <a:custGeom>
              <a:avLst/>
              <a:gdLst/>
              <a:ahLst/>
              <a:cxnLst/>
              <a:rect l="l" t="t" r="r" b="b"/>
              <a:pathLst>
                <a:path w="2408296" h="2047081">
                  <a:moveTo>
                    <a:pt x="0" y="0"/>
                  </a:moveTo>
                  <a:lnTo>
                    <a:pt x="2408296" y="0"/>
                  </a:lnTo>
                  <a:lnTo>
                    <a:pt x="2408296" y="2047081"/>
                  </a:lnTo>
                  <a:lnTo>
                    <a:pt x="0" y="2047081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08296" cy="20947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14400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473651">
                <a:moveTo>
                  <a:pt x="0" y="0"/>
                </a:moveTo>
                <a:lnTo>
                  <a:pt x="9144000" y="0"/>
                </a:lnTo>
                <a:lnTo>
                  <a:pt x="9144000" y="10473650"/>
                </a:lnTo>
                <a:lnTo>
                  <a:pt x="0" y="10473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t="-3975" b="-397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28700" y="4230081"/>
            <a:ext cx="47625" cy="1448278"/>
            <a:chOff x="0" y="0"/>
            <a:chExt cx="12543" cy="3814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43" cy="381439"/>
            </a:xfrm>
            <a:custGeom>
              <a:avLst/>
              <a:gdLst/>
              <a:ahLst/>
              <a:cxnLst/>
              <a:rect l="l" t="t" r="r" b="b"/>
              <a:pathLst>
                <a:path w="12543" h="381439">
                  <a:moveTo>
                    <a:pt x="0" y="0"/>
                  </a:moveTo>
                  <a:lnTo>
                    <a:pt x="12543" y="0"/>
                  </a:lnTo>
                  <a:lnTo>
                    <a:pt x="12543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543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56628" y="3788789"/>
            <a:ext cx="7501861" cy="1616605"/>
            <a:chOff x="0" y="0"/>
            <a:chExt cx="10002482" cy="2155473"/>
          </a:xfrm>
        </p:grpSpPr>
        <p:grpSp>
          <p:nvGrpSpPr>
            <p:cNvPr id="10" name="Group 10"/>
            <p:cNvGrpSpPr/>
            <p:nvPr/>
          </p:nvGrpSpPr>
          <p:grpSpPr>
            <a:xfrm>
              <a:off x="571711" y="0"/>
              <a:ext cx="9430771" cy="2155473"/>
              <a:chOff x="0" y="0"/>
              <a:chExt cx="1862868" cy="42577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862868" cy="425772"/>
              </a:xfrm>
              <a:custGeom>
                <a:avLst/>
                <a:gdLst/>
                <a:ahLst/>
                <a:cxnLst/>
                <a:rect l="l" t="t" r="r" b="b"/>
                <a:pathLst>
                  <a:path w="1862868" h="425772">
                    <a:moveTo>
                      <a:pt x="0" y="0"/>
                    </a:moveTo>
                    <a:lnTo>
                      <a:pt x="1862868" y="0"/>
                    </a:lnTo>
                    <a:lnTo>
                      <a:pt x="1862868" y="425772"/>
                    </a:lnTo>
                    <a:lnTo>
                      <a:pt x="0" y="425772"/>
                    </a:lnTo>
                    <a:close/>
                  </a:path>
                </a:pathLst>
              </a:custGeom>
              <a:solidFill>
                <a:srgbClr val="1D798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1862868" cy="4733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449040"/>
              <a:ext cx="1257393" cy="1257393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3925" y="820350"/>
              <a:ext cx="1109543" cy="609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82"/>
                </a:lnSpc>
              </a:pPr>
              <a:r>
                <a:rPr lang="en-US" sz="3497" b="1" spc="-6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1.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764238" y="776366"/>
              <a:ext cx="6293425" cy="1161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49"/>
                </a:lnSpc>
                <a:spcBef>
                  <a:spcPct val="0"/>
                </a:spcBef>
              </a:pPr>
              <a:r>
                <a:rPr lang="en-US" sz="3107" b="1" u="none" strike="noStrike" spc="-62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Legislative Amendments &amp; Key Requirements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856628" y="5715242"/>
            <a:ext cx="7501861" cy="1616605"/>
            <a:chOff x="0" y="0"/>
            <a:chExt cx="10002482" cy="2155473"/>
          </a:xfrm>
        </p:grpSpPr>
        <p:grpSp>
          <p:nvGrpSpPr>
            <p:cNvPr id="19" name="Group 19"/>
            <p:cNvGrpSpPr/>
            <p:nvPr/>
          </p:nvGrpSpPr>
          <p:grpSpPr>
            <a:xfrm>
              <a:off x="571711" y="0"/>
              <a:ext cx="9430771" cy="2155473"/>
              <a:chOff x="0" y="0"/>
              <a:chExt cx="1862868" cy="42577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862868" cy="425772"/>
              </a:xfrm>
              <a:custGeom>
                <a:avLst/>
                <a:gdLst/>
                <a:ahLst/>
                <a:cxnLst/>
                <a:rect l="l" t="t" r="r" b="b"/>
                <a:pathLst>
                  <a:path w="1862868" h="425772">
                    <a:moveTo>
                      <a:pt x="0" y="0"/>
                    </a:moveTo>
                    <a:lnTo>
                      <a:pt x="1862868" y="0"/>
                    </a:lnTo>
                    <a:lnTo>
                      <a:pt x="1862868" y="425772"/>
                    </a:lnTo>
                    <a:lnTo>
                      <a:pt x="0" y="425772"/>
                    </a:lnTo>
                    <a:close/>
                  </a:path>
                </a:pathLst>
              </a:custGeom>
              <a:solidFill>
                <a:srgbClr val="1D798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1862868" cy="4733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0" y="449040"/>
              <a:ext cx="1257393" cy="1257393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73925" y="820350"/>
              <a:ext cx="1109543" cy="609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82"/>
                </a:lnSpc>
              </a:pPr>
              <a:r>
                <a:rPr lang="en-US" sz="3497" b="1" spc="-6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2.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764238" y="776366"/>
              <a:ext cx="6293425" cy="1161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49"/>
                </a:lnSpc>
                <a:spcBef>
                  <a:spcPct val="0"/>
                </a:spcBef>
              </a:pPr>
              <a:r>
                <a:rPr lang="en-US" sz="3107" b="1" spc="-62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BEAD Project Processes &amp; Coordination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35782" y="7674121"/>
            <a:ext cx="1970014" cy="1584179"/>
            <a:chOff x="0" y="0"/>
            <a:chExt cx="2626685" cy="2112238"/>
          </a:xfrm>
        </p:grpSpPr>
        <p:grpSp>
          <p:nvGrpSpPr>
            <p:cNvPr id="28" name="Group 28"/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0" y="594159"/>
              <a:ext cx="2626685" cy="988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41"/>
                </a:lnSpc>
              </a:pPr>
              <a:r>
                <a:rPr lang="en-US" sz="5650" b="1" spc="-113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02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56628" y="7641695"/>
            <a:ext cx="7501861" cy="1616605"/>
            <a:chOff x="0" y="0"/>
            <a:chExt cx="10002482" cy="2155473"/>
          </a:xfrm>
        </p:grpSpPr>
        <p:grpSp>
          <p:nvGrpSpPr>
            <p:cNvPr id="33" name="Group 33"/>
            <p:cNvGrpSpPr/>
            <p:nvPr/>
          </p:nvGrpSpPr>
          <p:grpSpPr>
            <a:xfrm>
              <a:off x="571711" y="0"/>
              <a:ext cx="9430771" cy="2155473"/>
              <a:chOff x="0" y="0"/>
              <a:chExt cx="1862868" cy="425772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862868" cy="425772"/>
              </a:xfrm>
              <a:custGeom>
                <a:avLst/>
                <a:gdLst/>
                <a:ahLst/>
                <a:cxnLst/>
                <a:rect l="l" t="t" r="r" b="b"/>
                <a:pathLst>
                  <a:path w="1862868" h="425772">
                    <a:moveTo>
                      <a:pt x="0" y="0"/>
                    </a:moveTo>
                    <a:lnTo>
                      <a:pt x="1862868" y="0"/>
                    </a:lnTo>
                    <a:lnTo>
                      <a:pt x="1862868" y="425772"/>
                    </a:lnTo>
                    <a:lnTo>
                      <a:pt x="0" y="425772"/>
                    </a:lnTo>
                    <a:close/>
                  </a:path>
                </a:pathLst>
              </a:custGeom>
              <a:solidFill>
                <a:srgbClr val="1D798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47625"/>
                <a:ext cx="1862868" cy="4733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0" y="449040"/>
              <a:ext cx="1257393" cy="1257393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73925" y="820350"/>
              <a:ext cx="1109543" cy="609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82"/>
                </a:lnSpc>
              </a:pPr>
              <a:r>
                <a:rPr lang="en-US" sz="3497" b="1" spc="-6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3.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764238" y="776366"/>
              <a:ext cx="6293425" cy="1161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49"/>
                </a:lnSpc>
                <a:spcBef>
                  <a:spcPct val="0"/>
                </a:spcBef>
              </a:pPr>
              <a:r>
                <a:rPr lang="en-US" sz="3107" b="1" spc="-62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Compliance, Contacts &amp; Q&amp;A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028700" y="1085850"/>
            <a:ext cx="6827928" cy="1003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70"/>
              </a:lnSpc>
            </a:pPr>
            <a:r>
              <a:rPr lang="en-US" sz="7000" b="1" spc="-14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Agenda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13531" y="4159428"/>
            <a:ext cx="4964185" cy="143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7"/>
              </a:lnSpc>
            </a:pPr>
            <a:r>
              <a:rPr lang="en-US" sz="2198" spc="-43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An overview of recent legislative changes, key requirements, and BEAD project coordination under SB469 &amp; HB464, effective August 1, 2026.</a:t>
            </a:r>
          </a:p>
        </p:txBody>
      </p:sp>
      <p:sp>
        <p:nvSpPr>
          <p:cNvPr id="43" name="Freeform 43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30750" y="3767304"/>
            <a:ext cx="4813250" cy="4411352"/>
            <a:chOff x="0" y="0"/>
            <a:chExt cx="660792" cy="6056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792" cy="605617"/>
            </a:xfrm>
            <a:custGeom>
              <a:avLst/>
              <a:gdLst/>
              <a:ahLst/>
              <a:cxnLst/>
              <a:rect l="l" t="t" r="r" b="b"/>
              <a:pathLst>
                <a:path w="660792" h="605617">
                  <a:moveTo>
                    <a:pt x="0" y="0"/>
                  </a:moveTo>
                  <a:lnTo>
                    <a:pt x="660792" y="0"/>
                  </a:lnTo>
                  <a:lnTo>
                    <a:pt x="660792" y="605617"/>
                  </a:lnTo>
                  <a:lnTo>
                    <a:pt x="0" y="605617"/>
                  </a:lnTo>
                  <a:close/>
                </a:path>
              </a:pathLst>
            </a:custGeom>
            <a:blipFill>
              <a:blip r:embed="rId2"/>
              <a:stretch>
                <a:fillRect t="-4555" b="-455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130665" y="3767304"/>
            <a:ext cx="9157335" cy="4411352"/>
            <a:chOff x="0" y="0"/>
            <a:chExt cx="2411808" cy="11618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11808" cy="1161838"/>
            </a:xfrm>
            <a:custGeom>
              <a:avLst/>
              <a:gdLst/>
              <a:ahLst/>
              <a:cxnLst/>
              <a:rect l="l" t="t" r="r" b="b"/>
              <a:pathLst>
                <a:path w="2411808" h="1161838">
                  <a:moveTo>
                    <a:pt x="0" y="0"/>
                  </a:moveTo>
                  <a:lnTo>
                    <a:pt x="2411808" y="0"/>
                  </a:lnTo>
                  <a:lnTo>
                    <a:pt x="2411808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11808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3767304"/>
            <a:ext cx="4358054" cy="4411352"/>
            <a:chOff x="0" y="0"/>
            <a:chExt cx="1147800" cy="11618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47800" cy="1161838"/>
            </a:xfrm>
            <a:custGeom>
              <a:avLst/>
              <a:gdLst/>
              <a:ahLst/>
              <a:cxnLst/>
              <a:rect l="l" t="t" r="r" b="b"/>
              <a:pathLst>
                <a:path w="1147800" h="1161838">
                  <a:moveTo>
                    <a:pt x="0" y="0"/>
                  </a:moveTo>
                  <a:lnTo>
                    <a:pt x="1147800" y="0"/>
                  </a:lnTo>
                  <a:lnTo>
                    <a:pt x="1147800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147800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895561" y="5711712"/>
            <a:ext cx="7556657" cy="1438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3"/>
              </a:lnSpc>
            </a:pPr>
            <a:r>
              <a:rPr lang="en-US" sz="2195" spc="-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Both bills were signed to strengthen coordination, safety, and compliance in underground excavation. Louisiana 811 continues to serve as the central hub for utility coordination statewide.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8178655"/>
            <a:ext cx="18288000" cy="2108345"/>
            <a:chOff x="0" y="0"/>
            <a:chExt cx="4816593" cy="5552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55284"/>
            </a:xfrm>
            <a:custGeom>
              <a:avLst/>
              <a:gdLst/>
              <a:ahLst/>
              <a:cxnLst/>
              <a:rect l="l" t="t" r="r" b="b"/>
              <a:pathLst>
                <a:path w="4816592" h="555284">
                  <a:moveTo>
                    <a:pt x="0" y="0"/>
                  </a:moveTo>
                  <a:lnTo>
                    <a:pt x="4816592" y="0"/>
                  </a:lnTo>
                  <a:lnTo>
                    <a:pt x="4816592" y="555284"/>
                  </a:lnTo>
                  <a:lnTo>
                    <a:pt x="0" y="555284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816593" cy="60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8883505"/>
            <a:ext cx="10984361" cy="350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32"/>
              </a:lnSpc>
              <a:spcBef>
                <a:spcPct val="0"/>
              </a:spcBef>
            </a:pPr>
            <a:r>
              <a:rPr lang="en-US" sz="2371" b="1" u="none" strike="noStrike" spc="-4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Effective August 1, 2026 — compliance is mandatory for all utility operators.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192882" y="5297072"/>
            <a:ext cx="1993027" cy="1993027"/>
          </a:xfrm>
          <a:custGeom>
            <a:avLst/>
            <a:gdLst/>
            <a:ahLst/>
            <a:cxnLst/>
            <a:rect l="l" t="t" r="r" b="b"/>
            <a:pathLst>
              <a:path w="1993027" h="1993027">
                <a:moveTo>
                  <a:pt x="0" y="0"/>
                </a:moveTo>
                <a:lnTo>
                  <a:pt x="1993027" y="0"/>
                </a:lnTo>
                <a:lnTo>
                  <a:pt x="1993027" y="1993027"/>
                </a:lnTo>
                <a:lnTo>
                  <a:pt x="0" y="19930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394568" y="1085850"/>
            <a:ext cx="4620186" cy="1766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09"/>
              </a:lnSpc>
              <a:spcBef>
                <a:spcPct val="0"/>
              </a:spcBef>
            </a:pPr>
            <a:r>
              <a:rPr lang="en-US" sz="6225" b="1" u="none" strike="noStrike" spc="-124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Legislative Context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95561" y="4807460"/>
            <a:ext cx="5361809" cy="382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5"/>
              </a:lnSpc>
              <a:spcBef>
                <a:spcPct val="0"/>
              </a:spcBef>
            </a:pPr>
            <a:r>
              <a:rPr lang="en-US" sz="2671" b="1" u="none" strike="noStrike" spc="-53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Setting the Stage for Change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5482204" y="7689115"/>
            <a:ext cx="1970014" cy="1584179"/>
            <a:chOff x="0" y="0"/>
            <a:chExt cx="2626685" cy="2112238"/>
          </a:xfrm>
        </p:grpSpPr>
        <p:grpSp>
          <p:nvGrpSpPr>
            <p:cNvPr id="19" name="Group 19"/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0" y="546534"/>
              <a:ext cx="2626685" cy="651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26"/>
                </a:lnSpc>
              </a:pPr>
              <a:r>
                <a:rPr lang="en-US" sz="3765" b="1" spc="-75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03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845779" y="1325641"/>
            <a:ext cx="48229" cy="1448278"/>
            <a:chOff x="0" y="0"/>
            <a:chExt cx="12702" cy="38143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419005" y="1297066"/>
            <a:ext cx="5379752" cy="167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329"/>
              </a:lnSpc>
              <a:spcBef>
                <a:spcPct val="0"/>
              </a:spcBef>
            </a:pPr>
            <a:r>
              <a:rPr lang="en-US" sz="2561" u="none" strike="noStrike" spc="-51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HB464</a:t>
            </a:r>
            <a:r>
              <a:rPr lang="en-US" sz="2561" spc="-51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 &amp; SB469</a:t>
            </a:r>
            <a:r>
              <a:rPr lang="en-US" sz="2561" u="none" strike="noStrike" spc="-51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 signed into law — effective August 1, 2026, to enhance safety and compliance in underground excavation.</a:t>
            </a:r>
          </a:p>
        </p:txBody>
      </p:sp>
      <p:sp>
        <p:nvSpPr>
          <p:cNvPr id="27" name="Freeform 27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8E3E3-91D9-44B1-A801-5E8982B5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AEEAC38-2D4F-27CD-6CDD-0F09FDABB0B3}"/>
              </a:ext>
            </a:extLst>
          </p:cNvPr>
          <p:cNvGrpSpPr/>
          <p:nvPr/>
        </p:nvGrpSpPr>
        <p:grpSpPr>
          <a:xfrm>
            <a:off x="7334" y="2514490"/>
            <a:ext cx="18280666" cy="2832895"/>
            <a:chOff x="0" y="0"/>
            <a:chExt cx="4814661" cy="7461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B62B3B4-444C-8C60-347A-3960209B5CE1}"/>
                </a:ext>
              </a:extLst>
            </p:cNvPr>
            <p:cNvSpPr/>
            <p:nvPr/>
          </p:nvSpPr>
          <p:spPr>
            <a:xfrm>
              <a:off x="0" y="0"/>
              <a:ext cx="4814661" cy="746112"/>
            </a:xfrm>
            <a:custGeom>
              <a:avLst/>
              <a:gdLst/>
              <a:ahLst/>
              <a:cxnLst/>
              <a:rect l="l" t="t" r="r" b="b"/>
              <a:pathLst>
                <a:path w="4814661" h="746112">
                  <a:moveTo>
                    <a:pt x="0" y="0"/>
                  </a:moveTo>
                  <a:lnTo>
                    <a:pt x="4814661" y="0"/>
                  </a:lnTo>
                  <a:lnTo>
                    <a:pt x="4814661" y="746112"/>
                  </a:lnTo>
                  <a:lnTo>
                    <a:pt x="0" y="746112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E8BFD20-F7FF-B80E-0594-51D41DAD5791}"/>
                </a:ext>
              </a:extLst>
            </p:cNvPr>
            <p:cNvSpPr txBox="1"/>
            <p:nvPr/>
          </p:nvSpPr>
          <p:spPr>
            <a:xfrm>
              <a:off x="0" y="-47625"/>
              <a:ext cx="4814661" cy="793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59BEAB9-2600-F251-0D28-E699483E6849}"/>
              </a:ext>
            </a:extLst>
          </p:cNvPr>
          <p:cNvGrpSpPr/>
          <p:nvPr/>
        </p:nvGrpSpPr>
        <p:grpSpPr>
          <a:xfrm>
            <a:off x="7334" y="0"/>
            <a:ext cx="18280666" cy="5347385"/>
            <a:chOff x="0" y="0"/>
            <a:chExt cx="2832153" cy="82845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C869345-B871-7CAB-A9D4-8966A5A45D2F}"/>
                </a:ext>
              </a:extLst>
            </p:cNvPr>
            <p:cNvSpPr/>
            <p:nvPr/>
          </p:nvSpPr>
          <p:spPr>
            <a:xfrm>
              <a:off x="0" y="0"/>
              <a:ext cx="2832153" cy="828450"/>
            </a:xfrm>
            <a:custGeom>
              <a:avLst/>
              <a:gdLst/>
              <a:ahLst/>
              <a:cxnLst/>
              <a:rect l="l" t="t" r="r" b="b"/>
              <a:pathLst>
                <a:path w="2832153" h="828450">
                  <a:moveTo>
                    <a:pt x="0" y="0"/>
                  </a:moveTo>
                  <a:lnTo>
                    <a:pt x="2832153" y="0"/>
                  </a:lnTo>
                  <a:lnTo>
                    <a:pt x="2832153" y="828450"/>
                  </a:lnTo>
                  <a:lnTo>
                    <a:pt x="0" y="828450"/>
                  </a:lnTo>
                  <a:close/>
                </a:path>
              </a:pathLst>
            </a:custGeom>
            <a:blipFill>
              <a:blip r:embed="rId2">
                <a:alphaModFix amt="9999"/>
              </a:blip>
              <a:stretch>
                <a:fillRect t="-47430" b="-474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C5E13D3-5814-B156-51C2-82DA358917B5}"/>
              </a:ext>
            </a:extLst>
          </p:cNvPr>
          <p:cNvGrpSpPr/>
          <p:nvPr/>
        </p:nvGrpSpPr>
        <p:grpSpPr>
          <a:xfrm>
            <a:off x="1028700" y="3775423"/>
            <a:ext cx="5278881" cy="3300909"/>
            <a:chOff x="0" y="0"/>
            <a:chExt cx="1390323" cy="869375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3D5047E-E6BB-6703-8E2C-75C9ED3E854F}"/>
                </a:ext>
              </a:extLst>
            </p:cNvPr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7B3A292-39CE-AF93-437A-E491E2C376A3}"/>
                </a:ext>
              </a:extLst>
            </p:cNvPr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0570C50-07F0-BA48-C30A-6F6D1473A437}"/>
              </a:ext>
            </a:extLst>
          </p:cNvPr>
          <p:cNvGrpSpPr/>
          <p:nvPr/>
        </p:nvGrpSpPr>
        <p:grpSpPr>
          <a:xfrm>
            <a:off x="6504559" y="5035479"/>
            <a:ext cx="5278881" cy="3300909"/>
            <a:chOff x="0" y="0"/>
            <a:chExt cx="1390323" cy="869375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80AC632-6BEC-F74F-3F81-7E622B113651}"/>
                </a:ext>
              </a:extLst>
            </p:cNvPr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3CA9EEC-1BA2-96F6-8801-7AA252426074}"/>
                </a:ext>
              </a:extLst>
            </p:cNvPr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E66D6BF-F2A2-90BE-1E92-61EA8C996C74}"/>
              </a:ext>
            </a:extLst>
          </p:cNvPr>
          <p:cNvGrpSpPr/>
          <p:nvPr/>
        </p:nvGrpSpPr>
        <p:grpSpPr>
          <a:xfrm>
            <a:off x="6940769" y="5425878"/>
            <a:ext cx="779564" cy="643531"/>
            <a:chOff x="0" y="0"/>
            <a:chExt cx="1039419" cy="858041"/>
          </a:xfrm>
        </p:grpSpPr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046BFEB5-DDC6-8687-A668-9DC564358CBD}"/>
                </a:ext>
              </a:extLst>
            </p:cNvPr>
            <p:cNvGrpSpPr/>
            <p:nvPr/>
          </p:nvGrpSpPr>
          <p:grpSpPr>
            <a:xfrm>
              <a:off x="0" y="0"/>
              <a:ext cx="1039419" cy="858041"/>
              <a:chOff x="0" y="0"/>
              <a:chExt cx="812800" cy="670967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38E06D91-FFDA-DBD7-1BC2-E21A9A29243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709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09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0967"/>
                    </a:lnTo>
                    <a:lnTo>
                      <a:pt x="0" y="670967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2B947525-4CCF-F91E-8AB9-CA8CD7882453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12800" cy="747167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4C8F57B-6E51-C631-DB37-DA30D846EF73}"/>
                </a:ext>
              </a:extLst>
            </p:cNvPr>
            <p:cNvSpPr txBox="1"/>
            <p:nvPr/>
          </p:nvSpPr>
          <p:spPr>
            <a:xfrm>
              <a:off x="124858" y="241833"/>
              <a:ext cx="789702" cy="4315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0"/>
                </a:lnSpc>
              </a:pPr>
              <a:r>
                <a:rPr lang="en-US" sz="2451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02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5C75AD1-04D0-8BD9-E7E1-7D737DEBE20E}"/>
              </a:ext>
            </a:extLst>
          </p:cNvPr>
          <p:cNvGrpSpPr/>
          <p:nvPr/>
        </p:nvGrpSpPr>
        <p:grpSpPr>
          <a:xfrm>
            <a:off x="1464909" y="4169638"/>
            <a:ext cx="779564" cy="643531"/>
            <a:chOff x="0" y="0"/>
            <a:chExt cx="1039419" cy="858041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6DA5D283-EC3B-B3A2-4886-7E2C19525A80}"/>
                </a:ext>
              </a:extLst>
            </p:cNvPr>
            <p:cNvGrpSpPr/>
            <p:nvPr/>
          </p:nvGrpSpPr>
          <p:grpSpPr>
            <a:xfrm>
              <a:off x="0" y="0"/>
              <a:ext cx="1039419" cy="858041"/>
              <a:chOff x="0" y="0"/>
              <a:chExt cx="812800" cy="670967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2210B034-D52D-F725-5316-735542C7A73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709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09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0967"/>
                    </a:lnTo>
                    <a:lnTo>
                      <a:pt x="0" y="670967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E74434C0-9407-8C1F-23F4-7BCA11944827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12800" cy="747167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5DD87B16-E96E-0799-8CC8-01283E972682}"/>
                </a:ext>
              </a:extLst>
            </p:cNvPr>
            <p:cNvSpPr txBox="1"/>
            <p:nvPr/>
          </p:nvSpPr>
          <p:spPr>
            <a:xfrm>
              <a:off x="124858" y="241833"/>
              <a:ext cx="789702" cy="4315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0"/>
                </a:lnSpc>
              </a:pPr>
              <a:r>
                <a:rPr lang="en-US" sz="2451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01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45D2C3CC-2436-4294-D95D-776B60871160}"/>
              </a:ext>
            </a:extLst>
          </p:cNvPr>
          <p:cNvGrpSpPr/>
          <p:nvPr/>
        </p:nvGrpSpPr>
        <p:grpSpPr>
          <a:xfrm>
            <a:off x="11980419" y="5957391"/>
            <a:ext cx="5278881" cy="3300909"/>
            <a:chOff x="0" y="0"/>
            <a:chExt cx="1390323" cy="869375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6250909-E381-351F-8A67-183EB0E1EF6E}"/>
                </a:ext>
              </a:extLst>
            </p:cNvPr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C1F74A35-4AF7-97D6-1982-F1586E5941F1}"/>
                </a:ext>
              </a:extLst>
            </p:cNvPr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D433B75C-0523-3CF0-59BD-477A52C5FC4B}"/>
              </a:ext>
            </a:extLst>
          </p:cNvPr>
          <p:cNvGrpSpPr/>
          <p:nvPr/>
        </p:nvGrpSpPr>
        <p:grpSpPr>
          <a:xfrm>
            <a:off x="12444803" y="6377997"/>
            <a:ext cx="779564" cy="643531"/>
            <a:chOff x="0" y="0"/>
            <a:chExt cx="1039419" cy="858041"/>
          </a:xfrm>
        </p:grpSpPr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9B33CCEF-DD13-58C1-013A-CA1A46DF0B67}"/>
                </a:ext>
              </a:extLst>
            </p:cNvPr>
            <p:cNvGrpSpPr/>
            <p:nvPr/>
          </p:nvGrpSpPr>
          <p:grpSpPr>
            <a:xfrm>
              <a:off x="0" y="0"/>
              <a:ext cx="1039419" cy="858041"/>
              <a:chOff x="0" y="0"/>
              <a:chExt cx="812800" cy="670967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ED058426-EC6F-A966-F227-8B636C1B90E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709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709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70967"/>
                    </a:lnTo>
                    <a:lnTo>
                      <a:pt x="0" y="670967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C40F9628-814F-3F78-4307-F00F65312CBB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812800" cy="747167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A017112D-52AA-A6E5-D8D1-93D043E634C4}"/>
                </a:ext>
              </a:extLst>
            </p:cNvPr>
            <p:cNvSpPr txBox="1"/>
            <p:nvPr/>
          </p:nvSpPr>
          <p:spPr>
            <a:xfrm>
              <a:off x="124858" y="241833"/>
              <a:ext cx="789702" cy="4315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30"/>
                </a:lnSpc>
              </a:pPr>
              <a:r>
                <a:rPr lang="en-US" sz="2451" b="1" spc="-49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03</a:t>
              </a:r>
            </a:p>
          </p:txBody>
        </p:sp>
      </p:grpSp>
      <p:sp>
        <p:nvSpPr>
          <p:cNvPr id="31" name="TextBox 31">
            <a:extLst>
              <a:ext uri="{FF2B5EF4-FFF2-40B4-BE49-F238E27FC236}">
                <a16:creationId xmlns:a16="http://schemas.microsoft.com/office/drawing/2014/main" id="{3ABE36C9-9EE3-939F-8550-EAB95ABD6D3C}"/>
              </a:ext>
            </a:extLst>
          </p:cNvPr>
          <p:cNvSpPr txBox="1"/>
          <p:nvPr/>
        </p:nvSpPr>
        <p:spPr>
          <a:xfrm>
            <a:off x="1047786" y="712228"/>
            <a:ext cx="4632468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2"/>
              </a:lnSpc>
            </a:pPr>
            <a:r>
              <a:rPr lang="en-US" sz="4686" b="1" spc="-93" dirty="0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Damage Reporting Expansion</a:t>
            </a:r>
          </a:p>
          <a:p>
            <a:pPr>
              <a:lnSpc>
                <a:spcPts val="5202"/>
              </a:lnSpc>
            </a:pPr>
            <a:r>
              <a:rPr lang="en-US" sz="4800" b="1" spc="-137" dirty="0">
                <a:solidFill>
                  <a:schemeClr val="accent6">
                    <a:lumMod val="75000"/>
                  </a:schemeClr>
                </a:solidFill>
                <a:latin typeface="Inter Bold"/>
                <a:ea typeface="Inter Bold"/>
                <a:cs typeface="Inter Bold"/>
                <a:sym typeface="Inter Bold"/>
              </a:rPr>
              <a:t>HB464</a:t>
            </a:r>
          </a:p>
          <a:p>
            <a:pPr marL="0" lvl="0" indent="0" algn="l">
              <a:lnSpc>
                <a:spcPts val="5202"/>
              </a:lnSpc>
            </a:pPr>
            <a:endParaRPr lang="en-US" sz="4686" b="1" spc="-93" dirty="0">
              <a:solidFill>
                <a:srgbClr val="1D7982"/>
              </a:solidFill>
              <a:latin typeface="Inter Semi-Bold"/>
              <a:ea typeface="Inter Semi-Bold"/>
              <a:cs typeface="Inter Semi-Bold"/>
              <a:sym typeface="Inter Semi-Bold"/>
            </a:endParaRP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CEDA82A4-E607-977B-DBEC-668DF77C9994}"/>
              </a:ext>
            </a:extLst>
          </p:cNvPr>
          <p:cNvSpPr txBox="1"/>
          <p:nvPr/>
        </p:nvSpPr>
        <p:spPr>
          <a:xfrm>
            <a:off x="6378457" y="1243091"/>
            <a:ext cx="5379752" cy="1330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2000" b="1" spc="-31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New requirements strengthen incident reporting and ensure coordinated response across all affected utility members.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FF6C538A-C8A3-37ED-8079-FD6A318BB5B7}"/>
              </a:ext>
            </a:extLst>
          </p:cNvPr>
          <p:cNvSpPr txBox="1"/>
          <p:nvPr/>
        </p:nvSpPr>
        <p:spPr>
          <a:xfrm>
            <a:off x="2630519" y="4092885"/>
            <a:ext cx="3030648" cy="665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  <a:spcBef>
                <a:spcPct val="0"/>
              </a:spcBef>
            </a:pPr>
            <a:r>
              <a:rPr lang="en-US" sz="2347" b="1" u="none" strike="noStrike" spc="-46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Existing Excavator Obligation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89957E95-2F28-D0CC-2223-B474DAFA0C4E}"/>
              </a:ext>
            </a:extLst>
          </p:cNvPr>
          <p:cNvSpPr txBox="1"/>
          <p:nvPr/>
        </p:nvSpPr>
        <p:spPr>
          <a:xfrm>
            <a:off x="8106300" y="5435403"/>
            <a:ext cx="324093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  <a:spcBef>
                <a:spcPct val="0"/>
              </a:spcBef>
            </a:pPr>
            <a:r>
              <a:rPr lang="en-US" sz="2347" b="1" u="none" strike="noStrike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Report to Louisiana 811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A946A331-08E4-CF63-F585-1BC9F4E5440D}"/>
              </a:ext>
            </a:extLst>
          </p:cNvPr>
          <p:cNvSpPr txBox="1"/>
          <p:nvPr/>
        </p:nvSpPr>
        <p:spPr>
          <a:xfrm>
            <a:off x="13566561" y="6306293"/>
            <a:ext cx="2635638" cy="665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5"/>
              </a:lnSpc>
              <a:spcBef>
                <a:spcPct val="0"/>
              </a:spcBef>
            </a:pPr>
            <a:r>
              <a:rPr lang="en-US" sz="2347" b="1" u="none" strike="noStrike" spc="-46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Coordinated Member Response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DEF59DD3-0530-7154-0501-B3481342711C}"/>
              </a:ext>
            </a:extLst>
          </p:cNvPr>
          <p:cNvSpPr txBox="1"/>
          <p:nvPr/>
        </p:nvSpPr>
        <p:spPr>
          <a:xfrm>
            <a:off x="1464909" y="5397303"/>
            <a:ext cx="4406463" cy="1575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4"/>
              </a:lnSpc>
              <a:spcBef>
                <a:spcPct val="0"/>
              </a:spcBef>
            </a:pPr>
            <a:r>
              <a:rPr lang="en-US" sz="1934" u="none" strike="noStrike" spc="-38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Current law requires excavators to notify affected utility owners and operators directly when damage to underground facilities occurs during excavation.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5D2EB6F4-2A87-70E4-C1FD-41978139E5D1}"/>
              </a:ext>
            </a:extLst>
          </p:cNvPr>
          <p:cNvSpPr txBox="1"/>
          <p:nvPr/>
        </p:nvSpPr>
        <p:spPr>
          <a:xfrm>
            <a:off x="6940769" y="6455697"/>
            <a:ext cx="4406463" cy="1582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7"/>
              </a:lnSpc>
              <a:spcBef>
                <a:spcPct val="0"/>
              </a:spcBef>
            </a:pPr>
            <a:r>
              <a:rPr lang="en-US" sz="1959" spc="-3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</a:t>
            </a:r>
            <a:r>
              <a:rPr lang="en-US" sz="1959" u="none" strike="noStrike" spc="-3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B464 mandates that all damage incidents must also be reported to Louisiana 811, creating a centralized record of infrastructure damage events.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88FDCE6C-8135-FDF6-4F76-968DE3E6E549}"/>
              </a:ext>
            </a:extLst>
          </p:cNvPr>
          <p:cNvSpPr txBox="1"/>
          <p:nvPr/>
        </p:nvSpPr>
        <p:spPr>
          <a:xfrm>
            <a:off x="12444803" y="7579271"/>
            <a:ext cx="4406463" cy="1260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7"/>
              </a:lnSpc>
              <a:spcBef>
                <a:spcPct val="0"/>
              </a:spcBef>
            </a:pPr>
            <a:r>
              <a:rPr lang="en-US" sz="1959" u="none" strike="noStrike" spc="-3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Upon receiving a damage report, Louisiana 811 notifies all affected members to ensure a fully coordinated response and enhanced public safety.</a:t>
            </a: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6502DEC1-F422-3D2E-5ED6-7958905D6849}"/>
              </a:ext>
            </a:extLst>
          </p:cNvPr>
          <p:cNvGrpSpPr/>
          <p:nvPr/>
        </p:nvGrpSpPr>
        <p:grpSpPr>
          <a:xfrm>
            <a:off x="835782" y="7674121"/>
            <a:ext cx="1970014" cy="1584179"/>
            <a:chOff x="0" y="0"/>
            <a:chExt cx="2626685" cy="2112238"/>
          </a:xfrm>
        </p:grpSpPr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6A080E35-6995-011F-04F7-FE915BE1FC2C}"/>
                </a:ext>
              </a:extLst>
            </p:cNvPr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5C8505E-604D-86C4-1B9B-1F7C5F4ACCD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7A90F910-E71F-AEB8-CDCF-68E8201BF54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C34E4F5F-008E-281B-542F-FB07EE8A0C0D}"/>
                </a:ext>
              </a:extLst>
            </p:cNvPr>
            <p:cNvSpPr txBox="1"/>
            <p:nvPr/>
          </p:nvSpPr>
          <p:spPr>
            <a:xfrm>
              <a:off x="0" y="565584"/>
              <a:ext cx="2626685" cy="674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84"/>
                </a:lnSpc>
              </a:pPr>
              <a:r>
                <a:rPr lang="en-US" sz="4268" b="1" spc="-85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04</a:t>
              </a:r>
            </a:p>
          </p:txBody>
        </p:sp>
      </p:grpSp>
      <p:grpSp>
        <p:nvGrpSpPr>
          <p:cNvPr id="44" name="Group 44">
            <a:extLst>
              <a:ext uri="{FF2B5EF4-FFF2-40B4-BE49-F238E27FC236}">
                <a16:creationId xmlns:a16="http://schemas.microsoft.com/office/drawing/2014/main" id="{A2573FF6-7A91-6407-9D96-0E7A62CA0ED4}"/>
              </a:ext>
            </a:extLst>
          </p:cNvPr>
          <p:cNvGrpSpPr/>
          <p:nvPr/>
        </p:nvGrpSpPr>
        <p:grpSpPr>
          <a:xfrm>
            <a:off x="6023772" y="1233566"/>
            <a:ext cx="48229" cy="1448278"/>
            <a:chOff x="0" y="0"/>
            <a:chExt cx="12702" cy="381439"/>
          </a:xfrm>
        </p:grpSpPr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B7D1DCDF-38D0-C39A-46F9-3B06DD6C60D4}"/>
                </a:ext>
              </a:extLst>
            </p:cNvPr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1330758C-F9BB-6F2D-4E6B-DAE1D477F64D}"/>
                </a:ext>
              </a:extLst>
            </p:cNvPr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7" name="Freeform 47">
            <a:extLst>
              <a:ext uri="{FF2B5EF4-FFF2-40B4-BE49-F238E27FC236}">
                <a16:creationId xmlns:a16="http://schemas.microsoft.com/office/drawing/2014/main" id="{ECC75222-0D9F-20D8-675A-558DEE35EFAD}"/>
              </a:ext>
            </a:extLst>
          </p:cNvPr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7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E58D2-DBC0-CFD4-B95E-8EF5367CF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ECF4C37-5619-2F8C-F749-1CCEDD96A9C3}"/>
              </a:ext>
            </a:extLst>
          </p:cNvPr>
          <p:cNvGrpSpPr/>
          <p:nvPr/>
        </p:nvGrpSpPr>
        <p:grpSpPr>
          <a:xfrm>
            <a:off x="4330750" y="3767304"/>
            <a:ext cx="4813250" cy="4411352"/>
            <a:chOff x="0" y="0"/>
            <a:chExt cx="660792" cy="60561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58C21F4-C4E5-32B7-8D64-3F5BE37F4DC1}"/>
                </a:ext>
              </a:extLst>
            </p:cNvPr>
            <p:cNvSpPr/>
            <p:nvPr/>
          </p:nvSpPr>
          <p:spPr>
            <a:xfrm>
              <a:off x="0" y="0"/>
              <a:ext cx="660792" cy="605617"/>
            </a:xfrm>
            <a:custGeom>
              <a:avLst/>
              <a:gdLst/>
              <a:ahLst/>
              <a:cxnLst/>
              <a:rect l="l" t="t" r="r" b="b"/>
              <a:pathLst>
                <a:path w="660792" h="605617">
                  <a:moveTo>
                    <a:pt x="0" y="0"/>
                  </a:moveTo>
                  <a:lnTo>
                    <a:pt x="660792" y="0"/>
                  </a:lnTo>
                  <a:lnTo>
                    <a:pt x="660792" y="605617"/>
                  </a:lnTo>
                  <a:lnTo>
                    <a:pt x="0" y="605617"/>
                  </a:lnTo>
                  <a:close/>
                </a:path>
              </a:pathLst>
            </a:custGeom>
            <a:blipFill>
              <a:blip r:embed="rId2"/>
              <a:stretch>
                <a:fillRect t="-4555" b="-455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CAFB415-1299-22F6-832C-F199413AF12B}"/>
              </a:ext>
            </a:extLst>
          </p:cNvPr>
          <p:cNvGrpSpPr/>
          <p:nvPr/>
        </p:nvGrpSpPr>
        <p:grpSpPr>
          <a:xfrm>
            <a:off x="9130665" y="3767304"/>
            <a:ext cx="9157335" cy="4411352"/>
            <a:chOff x="0" y="0"/>
            <a:chExt cx="2411808" cy="116183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500CA6E-BD92-9DD3-1E7B-4BCDBBF38922}"/>
                </a:ext>
              </a:extLst>
            </p:cNvPr>
            <p:cNvSpPr/>
            <p:nvPr/>
          </p:nvSpPr>
          <p:spPr>
            <a:xfrm>
              <a:off x="0" y="0"/>
              <a:ext cx="2411808" cy="1161838"/>
            </a:xfrm>
            <a:custGeom>
              <a:avLst/>
              <a:gdLst/>
              <a:ahLst/>
              <a:cxnLst/>
              <a:rect l="l" t="t" r="r" b="b"/>
              <a:pathLst>
                <a:path w="2411808" h="1161838">
                  <a:moveTo>
                    <a:pt x="0" y="0"/>
                  </a:moveTo>
                  <a:lnTo>
                    <a:pt x="2411808" y="0"/>
                  </a:lnTo>
                  <a:lnTo>
                    <a:pt x="2411808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554D32D-5D9F-D02C-1E2A-F6FFC553A138}"/>
                </a:ext>
              </a:extLst>
            </p:cNvPr>
            <p:cNvSpPr txBox="1"/>
            <p:nvPr/>
          </p:nvSpPr>
          <p:spPr>
            <a:xfrm>
              <a:off x="0" y="-47625"/>
              <a:ext cx="2411808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DF9BF4A-CF4F-AA4D-22A1-272093CAD08A}"/>
              </a:ext>
            </a:extLst>
          </p:cNvPr>
          <p:cNvGrpSpPr/>
          <p:nvPr/>
        </p:nvGrpSpPr>
        <p:grpSpPr>
          <a:xfrm>
            <a:off x="-1" y="3767304"/>
            <a:ext cx="4684257" cy="4411352"/>
            <a:chOff x="0" y="0"/>
            <a:chExt cx="1147800" cy="116183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B2F48C3-1A98-AF52-A904-4C884692E201}"/>
                </a:ext>
              </a:extLst>
            </p:cNvPr>
            <p:cNvSpPr/>
            <p:nvPr/>
          </p:nvSpPr>
          <p:spPr>
            <a:xfrm>
              <a:off x="0" y="0"/>
              <a:ext cx="1147800" cy="1161838"/>
            </a:xfrm>
            <a:custGeom>
              <a:avLst/>
              <a:gdLst/>
              <a:ahLst/>
              <a:cxnLst/>
              <a:rect l="l" t="t" r="r" b="b"/>
              <a:pathLst>
                <a:path w="1147800" h="1161838">
                  <a:moveTo>
                    <a:pt x="0" y="0"/>
                  </a:moveTo>
                  <a:lnTo>
                    <a:pt x="1147800" y="0"/>
                  </a:lnTo>
                  <a:lnTo>
                    <a:pt x="1147800" y="1161838"/>
                  </a:lnTo>
                  <a:lnTo>
                    <a:pt x="0" y="1161838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FA2ECE0-F1F7-1349-B0E4-9F25B80AFA2F}"/>
                </a:ext>
              </a:extLst>
            </p:cNvPr>
            <p:cNvSpPr txBox="1"/>
            <p:nvPr/>
          </p:nvSpPr>
          <p:spPr>
            <a:xfrm>
              <a:off x="0" y="-47625"/>
              <a:ext cx="1147800" cy="1209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7EC70D2A-B9B8-98C7-1669-6F643E1E852B}"/>
              </a:ext>
            </a:extLst>
          </p:cNvPr>
          <p:cNvSpPr txBox="1"/>
          <p:nvPr/>
        </p:nvSpPr>
        <p:spPr>
          <a:xfrm>
            <a:off x="9895561" y="5951708"/>
            <a:ext cx="7556657" cy="1763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0"/>
              </a:lnSpc>
            </a:pPr>
            <a:r>
              <a:rPr lang="en-US" sz="2162" spc="-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Passed and signed by the Governor, HB464 takes effect August 1, 2026, alongside SB469. It complements SB469 amendments to strengthen underground excavation safety. Full text available at: legis.la.gov — members are strongly encouraged to review the complete legislation.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04EA8B9-0C3D-757B-1FB3-59BCC953F2F5}"/>
              </a:ext>
            </a:extLst>
          </p:cNvPr>
          <p:cNvGrpSpPr/>
          <p:nvPr/>
        </p:nvGrpSpPr>
        <p:grpSpPr>
          <a:xfrm>
            <a:off x="0" y="8178655"/>
            <a:ext cx="18288000" cy="2108345"/>
            <a:chOff x="0" y="0"/>
            <a:chExt cx="4816593" cy="5552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9D3FB3B-C76E-DE68-DE70-A8B296AAD4C3}"/>
                </a:ext>
              </a:extLst>
            </p:cNvPr>
            <p:cNvSpPr/>
            <p:nvPr/>
          </p:nvSpPr>
          <p:spPr>
            <a:xfrm>
              <a:off x="0" y="0"/>
              <a:ext cx="4816592" cy="555284"/>
            </a:xfrm>
            <a:custGeom>
              <a:avLst/>
              <a:gdLst/>
              <a:ahLst/>
              <a:cxnLst/>
              <a:rect l="l" t="t" r="r" b="b"/>
              <a:pathLst>
                <a:path w="4816592" h="555284">
                  <a:moveTo>
                    <a:pt x="0" y="0"/>
                  </a:moveTo>
                  <a:lnTo>
                    <a:pt x="4816592" y="0"/>
                  </a:lnTo>
                  <a:lnTo>
                    <a:pt x="4816592" y="555284"/>
                  </a:lnTo>
                  <a:lnTo>
                    <a:pt x="0" y="555284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A65831F-43DA-FD56-EE74-237FAF744384}"/>
                </a:ext>
              </a:extLst>
            </p:cNvPr>
            <p:cNvSpPr txBox="1"/>
            <p:nvPr/>
          </p:nvSpPr>
          <p:spPr>
            <a:xfrm>
              <a:off x="0" y="-47625"/>
              <a:ext cx="4816593" cy="60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529C0955-0035-4486-20E7-0F7E95A41F17}"/>
              </a:ext>
            </a:extLst>
          </p:cNvPr>
          <p:cNvSpPr txBox="1"/>
          <p:nvPr/>
        </p:nvSpPr>
        <p:spPr>
          <a:xfrm>
            <a:off x="3207466" y="6181771"/>
            <a:ext cx="171562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375"/>
              </a:lnSpc>
              <a:spcBef>
                <a:spcPct val="0"/>
              </a:spcBef>
            </a:pPr>
            <a:r>
              <a:rPr lang="en-US" sz="2140" b="1" u="none" strike="noStrike" spc="-42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Review the full text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08C86FF-2B8C-DFDD-0742-290DAF0CA0F9}"/>
              </a:ext>
            </a:extLst>
          </p:cNvPr>
          <p:cNvSpPr/>
          <p:nvPr/>
        </p:nvSpPr>
        <p:spPr>
          <a:xfrm>
            <a:off x="448731" y="4256390"/>
            <a:ext cx="2331440" cy="2289171"/>
          </a:xfrm>
          <a:custGeom>
            <a:avLst/>
            <a:gdLst/>
            <a:ahLst/>
            <a:cxnLst/>
            <a:rect l="l" t="t" r="r" b="b"/>
            <a:pathLst>
              <a:path w="1993027" h="1993027">
                <a:moveTo>
                  <a:pt x="0" y="0"/>
                </a:moveTo>
                <a:lnTo>
                  <a:pt x="1993027" y="0"/>
                </a:lnTo>
                <a:lnTo>
                  <a:pt x="1993027" y="1993027"/>
                </a:lnTo>
                <a:lnTo>
                  <a:pt x="0" y="19930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3D94035-73C6-0214-D150-107E58A69F75}"/>
              </a:ext>
            </a:extLst>
          </p:cNvPr>
          <p:cNvSpPr txBox="1"/>
          <p:nvPr/>
        </p:nvSpPr>
        <p:spPr>
          <a:xfrm>
            <a:off x="698203" y="1076981"/>
            <a:ext cx="3986054" cy="194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42"/>
              </a:lnSpc>
              <a:spcBef>
                <a:spcPct val="0"/>
              </a:spcBef>
            </a:pPr>
            <a:r>
              <a:rPr lang="en-US" sz="6885" b="1" u="none" strike="noStrike" spc="-137" dirty="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HB464</a:t>
            </a:r>
          </a:p>
          <a:p>
            <a:pPr marL="0" lvl="0" indent="0" algn="l">
              <a:lnSpc>
                <a:spcPts val="7642"/>
              </a:lnSpc>
              <a:spcBef>
                <a:spcPct val="0"/>
              </a:spcBef>
            </a:pPr>
            <a:r>
              <a:rPr lang="en-US" sz="6885" b="1" u="none" strike="noStrike" spc="-137" dirty="0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Summary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AFA296A-E4B1-F6C2-A47F-3DAAD34F62D0}"/>
              </a:ext>
            </a:extLst>
          </p:cNvPr>
          <p:cNvSpPr txBox="1"/>
          <p:nvPr/>
        </p:nvSpPr>
        <p:spPr>
          <a:xfrm>
            <a:off x="9895561" y="4797935"/>
            <a:ext cx="4480617" cy="70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8"/>
              </a:lnSpc>
              <a:spcBef>
                <a:spcPct val="0"/>
              </a:spcBef>
            </a:pPr>
            <a:r>
              <a:rPr lang="en-US" sz="2440" b="1" u="none" strike="noStrike" spc="-4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HB464: Complementing the Dig Law Amendments</a:t>
            </a: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A2CE6644-C0F5-0F7D-4F52-E6A33564F319}"/>
              </a:ext>
            </a:extLst>
          </p:cNvPr>
          <p:cNvGrpSpPr/>
          <p:nvPr/>
        </p:nvGrpSpPr>
        <p:grpSpPr>
          <a:xfrm>
            <a:off x="15482204" y="7689115"/>
            <a:ext cx="1970014" cy="1584179"/>
            <a:chOff x="0" y="0"/>
            <a:chExt cx="2626685" cy="2112238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B6CECD90-A714-9C3D-3CB0-F0796078D2B8}"/>
                </a:ext>
              </a:extLst>
            </p:cNvPr>
            <p:cNvGrpSpPr/>
            <p:nvPr/>
          </p:nvGrpSpPr>
          <p:grpSpPr>
            <a:xfrm>
              <a:off x="257223" y="0"/>
              <a:ext cx="2112238" cy="2112238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B19AAF6F-3F9F-C53C-E738-C7446B3F98F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6DC03797-86C9-DEC2-2390-F4A1294516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6BA20CA-870B-030D-6643-53773160A9F5}"/>
                </a:ext>
              </a:extLst>
            </p:cNvPr>
            <p:cNvSpPr txBox="1"/>
            <p:nvPr/>
          </p:nvSpPr>
          <p:spPr>
            <a:xfrm>
              <a:off x="0" y="546534"/>
              <a:ext cx="2626685" cy="607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41"/>
                </a:lnSpc>
              </a:pPr>
              <a:r>
                <a:rPr lang="en-US" sz="3891" b="1" spc="-77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05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8677ED06-FC23-5EB0-F954-4872BA844B01}"/>
              </a:ext>
            </a:extLst>
          </p:cNvPr>
          <p:cNvGrpSpPr/>
          <p:nvPr/>
        </p:nvGrpSpPr>
        <p:grpSpPr>
          <a:xfrm>
            <a:off x="4845779" y="1325641"/>
            <a:ext cx="48229" cy="1448278"/>
            <a:chOff x="0" y="0"/>
            <a:chExt cx="12702" cy="381439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2FA3911-12CF-E804-FD9C-E764586E14A8}"/>
                </a:ext>
              </a:extLst>
            </p:cNvPr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940711DE-9411-A10B-EEBA-6D664E045EF5}"/>
                </a:ext>
              </a:extLst>
            </p:cNvPr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6" name="TextBox 26">
            <a:extLst>
              <a:ext uri="{FF2B5EF4-FFF2-40B4-BE49-F238E27FC236}">
                <a16:creationId xmlns:a16="http://schemas.microsoft.com/office/drawing/2014/main" id="{108F218A-75B5-B22D-4C9E-733CD863E9FD}"/>
              </a:ext>
            </a:extLst>
          </p:cNvPr>
          <p:cNvSpPr txBox="1"/>
          <p:nvPr/>
        </p:nvSpPr>
        <p:spPr>
          <a:xfrm>
            <a:off x="5419005" y="1306591"/>
            <a:ext cx="5379752" cy="677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64"/>
              </a:lnSpc>
              <a:spcBef>
                <a:spcPct val="0"/>
              </a:spcBef>
            </a:pPr>
            <a:r>
              <a:rPr lang="en-US" sz="2126" u="none" strike="noStrike" spc="-42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Companion legislation to SB469, signed by the Governor and effective August 1, 2026.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96D999D-F25F-044C-7F5B-CEDA00349BD3}"/>
              </a:ext>
            </a:extLst>
          </p:cNvPr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CFD2973-42FE-9092-DCD9-DED15670D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088" y="6926497"/>
            <a:ext cx="2324100" cy="2324100"/>
          </a:xfrm>
          <a:prstGeom prst="rect">
            <a:avLst/>
          </a:prstGeom>
        </p:spPr>
      </p:pic>
      <p:sp>
        <p:nvSpPr>
          <p:cNvPr id="30" name="TextBox 14">
            <a:extLst>
              <a:ext uri="{FF2B5EF4-FFF2-40B4-BE49-F238E27FC236}">
                <a16:creationId xmlns:a16="http://schemas.microsoft.com/office/drawing/2014/main" id="{D5BDBA9D-1CF1-BBBC-D21D-E1A859DB0ECB}"/>
              </a:ext>
            </a:extLst>
          </p:cNvPr>
          <p:cNvSpPr txBox="1"/>
          <p:nvPr/>
        </p:nvSpPr>
        <p:spPr>
          <a:xfrm>
            <a:off x="2790496" y="9316174"/>
            <a:ext cx="522565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375"/>
              </a:lnSpc>
              <a:spcBef>
                <a:spcPct val="0"/>
              </a:spcBef>
            </a:pPr>
            <a:r>
              <a:rPr lang="en-US" sz="2140" b="1" spc="-42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https://bit.ly/HB464</a:t>
            </a:r>
            <a:endParaRPr lang="en-US" sz="2140" b="1" u="none" strike="noStrike" spc="-42" dirty="0">
              <a:solidFill>
                <a:schemeClr val="bg1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  <p:extLst>
      <p:ext uri="{BB962C8B-B14F-4D97-AF65-F5344CB8AC3E}">
        <p14:creationId xmlns:p14="http://schemas.microsoft.com/office/powerpoint/2010/main" val="331964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F6BED0-FFB4-2365-98E8-8E7884407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FD4B2-91E1-E1B0-A974-4C898423AF53}"/>
              </a:ext>
            </a:extLst>
          </p:cNvPr>
          <p:cNvSpPr/>
          <p:nvPr/>
        </p:nvSpPr>
        <p:spPr>
          <a:xfrm>
            <a:off x="0" y="0"/>
            <a:ext cx="18288000" cy="7139013"/>
          </a:xfrm>
          <a:custGeom>
            <a:avLst/>
            <a:gdLst/>
            <a:ahLst/>
            <a:cxnLst/>
            <a:rect l="l" t="t" r="r" b="b"/>
            <a:pathLst>
              <a:path w="18288000" h="7139013">
                <a:moveTo>
                  <a:pt x="0" y="0"/>
                </a:moveTo>
                <a:lnTo>
                  <a:pt x="18288000" y="0"/>
                </a:lnTo>
                <a:lnTo>
                  <a:pt x="18288000" y="7139013"/>
                </a:lnTo>
                <a:lnTo>
                  <a:pt x="0" y="71390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23008" b="-230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6AAF944-5614-9E71-972B-09FD71054F7E}"/>
              </a:ext>
            </a:extLst>
          </p:cNvPr>
          <p:cNvSpPr/>
          <p:nvPr/>
        </p:nvSpPr>
        <p:spPr>
          <a:xfrm>
            <a:off x="11272251" y="-773980"/>
            <a:ext cx="7472193" cy="8783684"/>
          </a:xfrm>
          <a:custGeom>
            <a:avLst/>
            <a:gdLst/>
            <a:ahLst/>
            <a:cxnLst/>
            <a:rect l="l" t="t" r="r" b="b"/>
            <a:pathLst>
              <a:path w="7472193" h="8783684">
                <a:moveTo>
                  <a:pt x="0" y="0"/>
                </a:moveTo>
                <a:lnTo>
                  <a:pt x="7472193" y="0"/>
                </a:lnTo>
                <a:lnTo>
                  <a:pt x="7472193" y="8783684"/>
                </a:lnTo>
                <a:lnTo>
                  <a:pt x="0" y="878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1699F8EC-4948-40BC-A499-855B54649D78}"/>
              </a:ext>
            </a:extLst>
          </p:cNvPr>
          <p:cNvGrpSpPr/>
          <p:nvPr/>
        </p:nvGrpSpPr>
        <p:grpSpPr>
          <a:xfrm>
            <a:off x="0" y="7139013"/>
            <a:ext cx="18288000" cy="3147987"/>
            <a:chOff x="0" y="0"/>
            <a:chExt cx="4816593" cy="8291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117DE2C-7F5C-4BF9-2222-2AA413416B7C}"/>
                </a:ext>
              </a:extLst>
            </p:cNvPr>
            <p:cNvSpPr/>
            <p:nvPr/>
          </p:nvSpPr>
          <p:spPr>
            <a:xfrm>
              <a:off x="0" y="0"/>
              <a:ext cx="4816592" cy="829099"/>
            </a:xfrm>
            <a:custGeom>
              <a:avLst/>
              <a:gdLst/>
              <a:ahLst/>
              <a:cxnLst/>
              <a:rect l="l" t="t" r="r" b="b"/>
              <a:pathLst>
                <a:path w="4816592" h="829099">
                  <a:moveTo>
                    <a:pt x="0" y="0"/>
                  </a:moveTo>
                  <a:lnTo>
                    <a:pt x="4816592" y="0"/>
                  </a:lnTo>
                  <a:lnTo>
                    <a:pt x="4816592" y="829099"/>
                  </a:lnTo>
                  <a:lnTo>
                    <a:pt x="0" y="829099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AD1C73D-1947-502A-9228-18ECC1CC97EC}"/>
                </a:ext>
              </a:extLst>
            </p:cNvPr>
            <p:cNvSpPr txBox="1"/>
            <p:nvPr/>
          </p:nvSpPr>
          <p:spPr>
            <a:xfrm>
              <a:off x="0" y="-47625"/>
              <a:ext cx="4816593" cy="876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02977CB7-4B56-F221-868E-3711121A63AF}"/>
              </a:ext>
            </a:extLst>
          </p:cNvPr>
          <p:cNvGrpSpPr/>
          <p:nvPr/>
        </p:nvGrpSpPr>
        <p:grpSpPr>
          <a:xfrm>
            <a:off x="13281205" y="6454316"/>
            <a:ext cx="4455788" cy="4707610"/>
            <a:chOff x="0" y="0"/>
            <a:chExt cx="1173541" cy="123986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5DD719C-2326-137A-1947-B281E8A30360}"/>
                </a:ext>
              </a:extLst>
            </p:cNvPr>
            <p:cNvSpPr/>
            <p:nvPr/>
          </p:nvSpPr>
          <p:spPr>
            <a:xfrm>
              <a:off x="0" y="0"/>
              <a:ext cx="1173541" cy="1239864"/>
            </a:xfrm>
            <a:custGeom>
              <a:avLst/>
              <a:gdLst/>
              <a:ahLst/>
              <a:cxnLst/>
              <a:rect l="l" t="t" r="r" b="b"/>
              <a:pathLst>
                <a:path w="1173541" h="1239864">
                  <a:moveTo>
                    <a:pt x="0" y="0"/>
                  </a:moveTo>
                  <a:lnTo>
                    <a:pt x="1173541" y="0"/>
                  </a:lnTo>
                  <a:lnTo>
                    <a:pt x="1173541" y="1239864"/>
                  </a:lnTo>
                  <a:lnTo>
                    <a:pt x="0" y="1239864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6D1DDA4-AF3C-09BA-2481-D564DEFB76B5}"/>
                </a:ext>
              </a:extLst>
            </p:cNvPr>
            <p:cNvSpPr txBox="1"/>
            <p:nvPr/>
          </p:nvSpPr>
          <p:spPr>
            <a:xfrm>
              <a:off x="0" y="-47625"/>
              <a:ext cx="1173541" cy="1287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55A76E9D-9A9D-6558-2A74-3A8F4F4B69D5}"/>
              </a:ext>
            </a:extLst>
          </p:cNvPr>
          <p:cNvSpPr txBox="1"/>
          <p:nvPr/>
        </p:nvSpPr>
        <p:spPr>
          <a:xfrm>
            <a:off x="1205697" y="6347848"/>
            <a:ext cx="41283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19"/>
              </a:lnSpc>
              <a:spcBef>
                <a:spcPct val="0"/>
              </a:spcBef>
            </a:pPr>
            <a:r>
              <a:rPr lang="en-US" sz="2400" spc="-35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Effective August 1, 2026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63BBBB6-00A1-D0C4-B3DF-D88E5760AF60}"/>
              </a:ext>
            </a:extLst>
          </p:cNvPr>
          <p:cNvSpPr txBox="1"/>
          <p:nvPr/>
        </p:nvSpPr>
        <p:spPr>
          <a:xfrm>
            <a:off x="1730829" y="3381881"/>
            <a:ext cx="10006152" cy="1299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03"/>
              </a:lnSpc>
            </a:pPr>
            <a:r>
              <a:rPr lang="en-US" sz="10992" b="1" spc="-219" dirty="0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SB469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08B21B4-B1AF-7448-A483-AB2AA5B254B6}"/>
              </a:ext>
            </a:extLst>
          </p:cNvPr>
          <p:cNvSpPr txBox="1"/>
          <p:nvPr/>
        </p:nvSpPr>
        <p:spPr>
          <a:xfrm>
            <a:off x="13752234" y="8032396"/>
            <a:ext cx="3520001" cy="48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3"/>
              </a:lnSpc>
            </a:pPr>
            <a:r>
              <a:rPr lang="en-US" sz="3297" b="1" spc="-65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Section Overview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1677BD8C-00CF-C8B6-A7AA-387110FC830B}"/>
              </a:ext>
            </a:extLst>
          </p:cNvPr>
          <p:cNvSpPr/>
          <p:nvPr/>
        </p:nvSpPr>
        <p:spPr>
          <a:xfrm>
            <a:off x="1028700" y="75805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09"/>
                </a:lnTo>
                <a:lnTo>
                  <a:pt x="0" y="1290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6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593514"/>
            <a:ext cx="18320421" cy="2589974"/>
            <a:chOff x="0" y="0"/>
            <a:chExt cx="4816593" cy="6821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82133"/>
            </a:xfrm>
            <a:custGeom>
              <a:avLst/>
              <a:gdLst/>
              <a:ahLst/>
              <a:cxnLst/>
              <a:rect l="l" t="t" r="r" b="b"/>
              <a:pathLst>
                <a:path w="4816592" h="682133">
                  <a:moveTo>
                    <a:pt x="0" y="0"/>
                  </a:moveTo>
                  <a:lnTo>
                    <a:pt x="4816592" y="0"/>
                  </a:lnTo>
                  <a:lnTo>
                    <a:pt x="4816592" y="682133"/>
                  </a:lnTo>
                  <a:lnTo>
                    <a:pt x="0" y="682133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729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97151" y="2745029"/>
            <a:ext cx="562706" cy="523551"/>
          </a:xfrm>
          <a:custGeom>
            <a:avLst/>
            <a:gdLst/>
            <a:ahLst/>
            <a:cxnLst/>
            <a:rect l="l" t="t" r="r" b="b"/>
            <a:pathLst>
              <a:path w="562706" h="523551">
                <a:moveTo>
                  <a:pt x="0" y="0"/>
                </a:moveTo>
                <a:lnTo>
                  <a:pt x="562706" y="0"/>
                </a:lnTo>
                <a:lnTo>
                  <a:pt x="562706" y="523551"/>
                </a:lnTo>
                <a:lnTo>
                  <a:pt x="0" y="523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106685" y="5189701"/>
            <a:ext cx="897260" cy="578877"/>
          </a:xfrm>
          <a:custGeom>
            <a:avLst/>
            <a:gdLst/>
            <a:ahLst/>
            <a:cxnLst/>
            <a:rect l="l" t="t" r="r" b="b"/>
            <a:pathLst>
              <a:path w="897260" h="578877">
                <a:moveTo>
                  <a:pt x="0" y="0"/>
                </a:moveTo>
                <a:lnTo>
                  <a:pt x="897260" y="0"/>
                </a:lnTo>
                <a:lnTo>
                  <a:pt x="897260" y="578878"/>
                </a:lnTo>
                <a:lnTo>
                  <a:pt x="0" y="578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0472" y="2394169"/>
            <a:ext cx="640077" cy="969504"/>
          </a:xfrm>
          <a:custGeom>
            <a:avLst/>
            <a:gdLst/>
            <a:ahLst/>
            <a:cxnLst/>
            <a:rect l="l" t="t" r="r" b="b"/>
            <a:pathLst>
              <a:path w="640077" h="969504">
                <a:moveTo>
                  <a:pt x="0" y="0"/>
                </a:moveTo>
                <a:lnTo>
                  <a:pt x="640078" y="0"/>
                </a:lnTo>
                <a:lnTo>
                  <a:pt x="640078" y="969503"/>
                </a:lnTo>
                <a:lnTo>
                  <a:pt x="0" y="969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114252" y="5177677"/>
            <a:ext cx="639797" cy="800399"/>
          </a:xfrm>
          <a:custGeom>
            <a:avLst/>
            <a:gdLst/>
            <a:ahLst/>
            <a:cxnLst/>
            <a:rect l="l" t="t" r="r" b="b"/>
            <a:pathLst>
              <a:path w="639797" h="800399">
                <a:moveTo>
                  <a:pt x="0" y="0"/>
                </a:moveTo>
                <a:lnTo>
                  <a:pt x="639796" y="0"/>
                </a:lnTo>
                <a:lnTo>
                  <a:pt x="639796" y="800398"/>
                </a:lnTo>
                <a:lnTo>
                  <a:pt x="0" y="800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0" y="3239965"/>
            <a:ext cx="7950846" cy="7933225"/>
          </a:xfrm>
          <a:custGeom>
            <a:avLst/>
            <a:gdLst/>
            <a:ahLst/>
            <a:cxnLst/>
            <a:rect l="l" t="t" r="r" b="b"/>
            <a:pathLst>
              <a:path w="10508618" h="18736842">
                <a:moveTo>
                  <a:pt x="0" y="0"/>
                </a:moveTo>
                <a:lnTo>
                  <a:pt x="10508618" y="0"/>
                </a:lnTo>
                <a:lnTo>
                  <a:pt x="10508618" y="18736842"/>
                </a:lnTo>
                <a:lnTo>
                  <a:pt x="0" y="187368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2170" b="-13618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372930" y="7689115"/>
            <a:ext cx="2188561" cy="1584179"/>
            <a:chOff x="0" y="0"/>
            <a:chExt cx="2918082" cy="2112238"/>
          </a:xfrm>
        </p:grpSpPr>
        <p:grpSp>
          <p:nvGrpSpPr>
            <p:cNvPr id="11" name="Group 11"/>
            <p:cNvGrpSpPr/>
            <p:nvPr/>
          </p:nvGrpSpPr>
          <p:grpSpPr>
            <a:xfrm>
              <a:off x="402922" y="0"/>
              <a:ext cx="2112238" cy="2112238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0" y="575109"/>
              <a:ext cx="2918082" cy="777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55"/>
                </a:lnSpc>
              </a:pPr>
              <a:r>
                <a:rPr lang="en-US" sz="4896" b="1" spc="-97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06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1085850"/>
            <a:ext cx="3986054" cy="1984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64"/>
              </a:lnSpc>
            </a:pPr>
            <a:r>
              <a:rPr lang="en-US" sz="6995" b="1" spc="-139">
                <a:solidFill>
                  <a:srgbClr val="FC5C07"/>
                </a:solidFill>
                <a:latin typeface="Inter Bold"/>
                <a:ea typeface="Inter Bold"/>
                <a:cs typeface="Inter Bold"/>
                <a:sym typeface="Inter Bold"/>
              </a:rPr>
              <a:t>SB469</a:t>
            </a:r>
          </a:p>
          <a:p>
            <a:pPr marL="0" lvl="0" indent="0" algn="l">
              <a:lnSpc>
                <a:spcPts val="7764"/>
              </a:lnSpc>
            </a:pPr>
            <a:r>
              <a:rPr lang="en-US" sz="6995" b="1" spc="-139">
                <a:solidFill>
                  <a:srgbClr val="FC5C07"/>
                </a:solidFill>
                <a:latin typeface="Inter Bold"/>
                <a:ea typeface="Inter Bold"/>
                <a:cs typeface="Inter Bold"/>
                <a:sym typeface="Inter Bold"/>
              </a:rPr>
              <a:t>Overview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76421" y="2620356"/>
            <a:ext cx="2264682" cy="74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9"/>
              </a:lnSpc>
              <a:spcBef>
                <a:spcPct val="0"/>
              </a:spcBef>
            </a:pPr>
            <a:r>
              <a:rPr lang="en-US" sz="2693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Positive Response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76421" y="3748204"/>
            <a:ext cx="3262825" cy="79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54"/>
              </a:lnSpc>
              <a:spcBef>
                <a:spcPct val="0"/>
              </a:spcBef>
            </a:pPr>
            <a:r>
              <a:rPr lang="en-US" sz="1657" u="none" strike="noStrike" spc="-33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All 811 members must confirm facility marking or no-conflict notification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76421" y="6355768"/>
            <a:ext cx="3262825" cy="79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54"/>
              </a:lnSpc>
              <a:spcBef>
                <a:spcPct val="0"/>
              </a:spcBef>
            </a:pPr>
            <a:r>
              <a:rPr lang="en-US" sz="1657" u="none" strike="noStrike" spc="-33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All underground utility operators required to join 811 (with noted exceptions)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996475" y="3748204"/>
            <a:ext cx="3262825" cy="53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54"/>
              </a:lnSpc>
              <a:spcBef>
                <a:spcPct val="0"/>
              </a:spcBef>
            </a:pPr>
            <a:r>
              <a:rPr lang="en-US" sz="1657" u="none" strike="noStrike" spc="-33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Officers may stop excavation if a reasonable violation is identified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996475" y="6355768"/>
            <a:ext cx="3262825" cy="79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54"/>
              </a:lnSpc>
              <a:spcBef>
                <a:spcPct val="0"/>
              </a:spcBef>
            </a:pPr>
            <a:r>
              <a:rPr lang="en-US" sz="1657" u="none" strike="noStrike" spc="-33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Specific coordination and ticketing rules for BEAD-funded excavation projects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76421" y="5230858"/>
            <a:ext cx="2023510" cy="74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9"/>
              </a:lnSpc>
              <a:spcBef>
                <a:spcPct val="0"/>
              </a:spcBef>
            </a:pPr>
            <a:r>
              <a:rPr lang="en-US" sz="2693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Mandatory Membership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996475" y="2620356"/>
            <a:ext cx="2666634" cy="74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9"/>
              </a:lnSpc>
              <a:spcBef>
                <a:spcPct val="0"/>
              </a:spcBef>
            </a:pPr>
            <a:r>
              <a:rPr lang="en-US" sz="2693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Enforcement Authority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996475" y="5230858"/>
            <a:ext cx="2666634" cy="74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9"/>
              </a:lnSpc>
              <a:spcBef>
                <a:spcPct val="0"/>
              </a:spcBef>
            </a:pPr>
            <a:r>
              <a:rPr lang="en-US" sz="2693" b="1" u="none" strike="noStrike" spc="-53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BEAD Work Requirements</a:t>
            </a:r>
          </a:p>
        </p:txBody>
      </p:sp>
      <p:sp>
        <p:nvSpPr>
          <p:cNvPr id="24" name="Freeform 24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2B9C4E7-0E41-7CF3-D238-8CF95F5CE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6339" y="7076994"/>
            <a:ext cx="2329310" cy="2329310"/>
          </a:xfrm>
          <a:prstGeom prst="rect">
            <a:avLst/>
          </a:prstGeom>
        </p:spPr>
      </p:pic>
      <p:sp>
        <p:nvSpPr>
          <p:cNvPr id="31" name="TextBox 14">
            <a:extLst>
              <a:ext uri="{FF2B5EF4-FFF2-40B4-BE49-F238E27FC236}">
                <a16:creationId xmlns:a16="http://schemas.microsoft.com/office/drawing/2014/main" id="{42B937D8-A9D9-B6EE-B1EB-5675E424A3B4}"/>
              </a:ext>
            </a:extLst>
          </p:cNvPr>
          <p:cNvSpPr txBox="1"/>
          <p:nvPr/>
        </p:nvSpPr>
        <p:spPr>
          <a:xfrm>
            <a:off x="6462648" y="6704071"/>
            <a:ext cx="252551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375"/>
              </a:lnSpc>
              <a:spcBef>
                <a:spcPct val="0"/>
              </a:spcBef>
            </a:pPr>
            <a:r>
              <a:rPr lang="en-US" sz="2140" b="1" u="none" strike="noStrike" spc="-42">
                <a:latin typeface="Inter Bold"/>
                <a:ea typeface="Inter Bold"/>
                <a:cs typeface="Inter Bold"/>
                <a:sym typeface="Inter Bold"/>
              </a:rPr>
              <a:t>Review the full text</a:t>
            </a: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E052D197-70EE-0C3F-3FFE-B75FC8318632}"/>
              </a:ext>
            </a:extLst>
          </p:cNvPr>
          <p:cNvSpPr txBox="1"/>
          <p:nvPr/>
        </p:nvSpPr>
        <p:spPr>
          <a:xfrm>
            <a:off x="6178505" y="9737472"/>
            <a:ext cx="3004975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375"/>
              </a:lnSpc>
              <a:spcBef>
                <a:spcPct val="0"/>
              </a:spcBef>
            </a:pPr>
            <a:r>
              <a:rPr lang="en-US" sz="2140" b="1" spc="-42" dirty="0">
                <a:solidFill>
                  <a:srgbClr val="0070C0"/>
                </a:solidFill>
                <a:latin typeface="Inter Bold"/>
                <a:ea typeface="Inter Bold"/>
                <a:cs typeface="Inter Bold"/>
                <a:sym typeface="Inter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2140" b="1" spc="-42" dirty="0" err="1">
                <a:solidFill>
                  <a:srgbClr val="0070C0"/>
                </a:solidFill>
                <a:latin typeface="Inter Bold"/>
                <a:ea typeface="Inter Bold"/>
                <a:cs typeface="Inter Bold"/>
                <a:sym typeface="Inter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</a:t>
            </a:r>
            <a:r>
              <a:rPr lang="en-US" sz="2140" b="1" spc="-42" dirty="0">
                <a:solidFill>
                  <a:srgbClr val="0070C0"/>
                </a:solidFill>
                <a:latin typeface="Inter Bold"/>
                <a:ea typeface="Inter Bold"/>
                <a:cs typeface="Inter Bold"/>
                <a:sym typeface="Inter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/LASB469</a:t>
            </a:r>
            <a:endParaRPr lang="en-US" sz="2140" b="1" u="none" strike="noStrike" spc="-42" dirty="0">
              <a:solidFill>
                <a:srgbClr val="0070C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79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00" y="0"/>
            <a:ext cx="18288000" cy="10287000"/>
            <a:chOff x="0" y="0"/>
            <a:chExt cx="1430671" cy="804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0671" cy="804752"/>
            </a:xfrm>
            <a:custGeom>
              <a:avLst/>
              <a:gdLst/>
              <a:ahLst/>
              <a:cxnLst/>
              <a:rect l="l" t="t" r="r" b="b"/>
              <a:pathLst>
                <a:path w="1430671" h="804752">
                  <a:moveTo>
                    <a:pt x="0" y="0"/>
                  </a:moveTo>
                  <a:lnTo>
                    <a:pt x="1430671" y="0"/>
                  </a:lnTo>
                  <a:lnTo>
                    <a:pt x="1430671" y="804752"/>
                  </a:lnTo>
                  <a:lnTo>
                    <a:pt x="0" y="804752"/>
                  </a:lnTo>
                  <a:close/>
                </a:path>
              </a:pathLst>
            </a:custGeom>
            <a:blipFill>
              <a:blip r:embed="rId2">
                <a:alphaModFix amt="18999"/>
              </a:blip>
              <a:stretch>
                <a:fillRect t="-666" b="-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009196" y="4635705"/>
            <a:ext cx="8022676" cy="1151167"/>
            <a:chOff x="0" y="0"/>
            <a:chExt cx="2112968" cy="3031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12968" cy="303188"/>
            </a:xfrm>
            <a:custGeom>
              <a:avLst/>
              <a:gdLst/>
              <a:ahLst/>
              <a:cxnLst/>
              <a:rect l="l" t="t" r="r" b="b"/>
              <a:pathLst>
                <a:path w="2112968" h="303188">
                  <a:moveTo>
                    <a:pt x="0" y="0"/>
                  </a:moveTo>
                  <a:lnTo>
                    <a:pt x="2112968" y="0"/>
                  </a:lnTo>
                  <a:lnTo>
                    <a:pt x="2112968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12968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72216" y="3061915"/>
            <a:ext cx="8022676" cy="1151167"/>
            <a:chOff x="0" y="0"/>
            <a:chExt cx="2112968" cy="3031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12968" cy="303188"/>
            </a:xfrm>
            <a:custGeom>
              <a:avLst/>
              <a:gdLst/>
              <a:ahLst/>
              <a:cxnLst/>
              <a:rect l="l" t="t" r="r" b="b"/>
              <a:pathLst>
                <a:path w="2112968" h="303188">
                  <a:moveTo>
                    <a:pt x="0" y="0"/>
                  </a:moveTo>
                  <a:lnTo>
                    <a:pt x="2112968" y="0"/>
                  </a:lnTo>
                  <a:lnTo>
                    <a:pt x="2112968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12968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30223" y="6311643"/>
            <a:ext cx="7967829" cy="1151167"/>
            <a:chOff x="0" y="0"/>
            <a:chExt cx="2098523" cy="3031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98523" cy="303188"/>
            </a:xfrm>
            <a:custGeom>
              <a:avLst/>
              <a:gdLst/>
              <a:ahLst/>
              <a:cxnLst/>
              <a:rect l="l" t="t" r="r" b="b"/>
              <a:pathLst>
                <a:path w="2098523" h="303188">
                  <a:moveTo>
                    <a:pt x="0" y="0"/>
                  </a:moveTo>
                  <a:lnTo>
                    <a:pt x="2098523" y="0"/>
                  </a:lnTo>
                  <a:lnTo>
                    <a:pt x="2098523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098523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858663" y="7885433"/>
            <a:ext cx="7967829" cy="1151167"/>
            <a:chOff x="0" y="0"/>
            <a:chExt cx="2098523" cy="3031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98523" cy="303188"/>
            </a:xfrm>
            <a:custGeom>
              <a:avLst/>
              <a:gdLst/>
              <a:ahLst/>
              <a:cxnLst/>
              <a:rect l="l" t="t" r="r" b="b"/>
              <a:pathLst>
                <a:path w="2098523" h="303188">
                  <a:moveTo>
                    <a:pt x="0" y="0"/>
                  </a:moveTo>
                  <a:lnTo>
                    <a:pt x="2098523" y="0"/>
                  </a:lnTo>
                  <a:lnTo>
                    <a:pt x="2098523" y="303188"/>
                  </a:lnTo>
                  <a:lnTo>
                    <a:pt x="0" y="303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098523" cy="350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72216" y="3061915"/>
            <a:ext cx="1151167" cy="115116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09196" y="4635705"/>
            <a:ext cx="1151167" cy="115116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930223" y="6311643"/>
            <a:ext cx="1151167" cy="115116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858663" y="7886700"/>
            <a:ext cx="1151167" cy="115116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2073" y="7674121"/>
            <a:ext cx="2057433" cy="1584179"/>
            <a:chOff x="0" y="0"/>
            <a:chExt cx="2743244" cy="2112238"/>
          </a:xfrm>
        </p:grpSpPr>
        <p:grpSp>
          <p:nvGrpSpPr>
            <p:cNvPr id="29" name="Group 29"/>
            <p:cNvGrpSpPr/>
            <p:nvPr/>
          </p:nvGrpSpPr>
          <p:grpSpPr>
            <a:xfrm>
              <a:off x="315503" y="0"/>
              <a:ext cx="2112238" cy="2112238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0" y="546534"/>
              <a:ext cx="2743244" cy="589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26"/>
                </a:lnSpc>
              </a:pPr>
              <a:r>
                <a:rPr lang="en-US" sz="3765" b="1" spc="-75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07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028700" y="1066800"/>
            <a:ext cx="5163139" cy="136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64"/>
              </a:lnSpc>
            </a:pPr>
            <a:r>
              <a:rPr lang="en-US" sz="4833" b="1" spc="-96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Positive Response Requirements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17370" y="3452904"/>
            <a:ext cx="1316389" cy="31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62"/>
              </a:lnSpc>
            </a:pPr>
            <a:r>
              <a:rPr lang="en-US" sz="2485" b="1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1.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462678" y="3443379"/>
            <a:ext cx="1848297" cy="25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4"/>
              </a:lnSpc>
            </a:pPr>
            <a:r>
              <a:rPr lang="en-US" sz="2071" b="1" spc="-41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Receive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399658" y="5017169"/>
            <a:ext cx="1610172" cy="25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4"/>
              </a:lnSpc>
            </a:pPr>
            <a:r>
              <a:rPr lang="en-US" sz="2071" b="1" spc="-41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Confirm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320685" y="6689121"/>
            <a:ext cx="1727762" cy="25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4"/>
              </a:lnSpc>
            </a:pPr>
            <a:r>
              <a:rPr lang="en-US" sz="2071" b="1" spc="-41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Communicate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49125" y="8266897"/>
            <a:ext cx="1848297" cy="25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4"/>
              </a:lnSpc>
            </a:pPr>
            <a:r>
              <a:rPr lang="en-US" sz="2071" b="1" spc="-41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Implement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508516" y="3288884"/>
            <a:ext cx="4363808" cy="5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56"/>
              </a:lnSpc>
            </a:pPr>
            <a:r>
              <a:rPr lang="en-US" sz="1581" spc="-3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Member receives locate request through Louisiana 811 system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476458" y="4862673"/>
            <a:ext cx="3823294" cy="5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56"/>
              </a:lnSpc>
            </a:pPr>
            <a:r>
              <a:rPr lang="en-US" sz="1581" spc="-3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Confirm facility marking or no conflict via Louisiana 811 Positive Response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430000" y="6492662"/>
            <a:ext cx="4290093" cy="789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56"/>
              </a:lnSpc>
            </a:pPr>
            <a:r>
              <a:rPr lang="en-US" sz="1581" spc="-31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Utilize the Louisiana 811 Ticket Talk feature within the 811 Online Ticket Portal to address </a:t>
            </a:r>
          </a:p>
          <a:p>
            <a:pPr marL="0" lvl="0" indent="0" algn="l">
              <a:lnSpc>
                <a:spcPts val="2056"/>
              </a:lnSpc>
            </a:pPr>
            <a:r>
              <a:rPr lang="en-US" sz="1581" spc="-31" dirty="0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Inquiries and concerns.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335547" y="8110510"/>
            <a:ext cx="3758825" cy="519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56"/>
              </a:lnSpc>
            </a:pPr>
            <a:r>
              <a:rPr lang="en-US" sz="1581" spc="-3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Contact </a:t>
            </a:r>
            <a:r>
              <a:rPr lang="en-US" sz="1581" spc="-3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  <a:hlinkClick r:id="rId3"/>
              </a:rPr>
              <a:t>lalead@occinc.com </a:t>
            </a:r>
            <a:r>
              <a:rPr lang="en-US" sz="1581" spc="-31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for Positive Response implementation support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954350" y="5026694"/>
            <a:ext cx="1316389" cy="31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62"/>
              </a:lnSpc>
            </a:pPr>
            <a:r>
              <a:rPr lang="en-US" sz="2485" b="1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2.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75377" y="6698646"/>
            <a:ext cx="1316389" cy="31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62"/>
              </a:lnSpc>
            </a:pPr>
            <a:r>
              <a:rPr lang="en-US" sz="2485" b="1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803817" y="8276422"/>
            <a:ext cx="1316389" cy="31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62"/>
              </a:lnSpc>
            </a:pPr>
            <a:r>
              <a:rPr lang="en-US" sz="2485" b="1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4.</a:t>
            </a:r>
          </a:p>
        </p:txBody>
      </p:sp>
      <p:sp>
        <p:nvSpPr>
          <p:cNvPr id="46" name="Freeform 46"/>
          <p:cNvSpPr/>
          <p:nvPr/>
        </p:nvSpPr>
        <p:spPr>
          <a:xfrm>
            <a:off x="12924944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34" y="2514490"/>
            <a:ext cx="18280666" cy="2832895"/>
            <a:chOff x="0" y="0"/>
            <a:chExt cx="4814661" cy="7461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4661" cy="746112"/>
            </a:xfrm>
            <a:custGeom>
              <a:avLst/>
              <a:gdLst/>
              <a:ahLst/>
              <a:cxnLst/>
              <a:rect l="l" t="t" r="r" b="b"/>
              <a:pathLst>
                <a:path w="4814661" h="746112">
                  <a:moveTo>
                    <a:pt x="0" y="0"/>
                  </a:moveTo>
                  <a:lnTo>
                    <a:pt x="4814661" y="0"/>
                  </a:lnTo>
                  <a:lnTo>
                    <a:pt x="4814661" y="746112"/>
                  </a:lnTo>
                  <a:lnTo>
                    <a:pt x="0" y="746112"/>
                  </a:lnTo>
                  <a:close/>
                </a:path>
              </a:pathLst>
            </a:custGeom>
            <a:gradFill rotWithShape="1">
              <a:gsLst>
                <a:gs pos="0">
                  <a:srgbClr val="1D7982">
                    <a:alpha val="0"/>
                  </a:srgbClr>
                </a:gs>
                <a:gs pos="100000">
                  <a:srgbClr val="1D7982">
                    <a:alpha val="6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4661" cy="793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34" y="0"/>
            <a:ext cx="18280666" cy="5347385"/>
            <a:chOff x="0" y="0"/>
            <a:chExt cx="2832153" cy="8284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2153" cy="828450"/>
            </a:xfrm>
            <a:custGeom>
              <a:avLst/>
              <a:gdLst/>
              <a:ahLst/>
              <a:cxnLst/>
              <a:rect l="l" t="t" r="r" b="b"/>
              <a:pathLst>
                <a:path w="2832153" h="828450">
                  <a:moveTo>
                    <a:pt x="0" y="0"/>
                  </a:moveTo>
                  <a:lnTo>
                    <a:pt x="2832153" y="0"/>
                  </a:lnTo>
                  <a:lnTo>
                    <a:pt x="2832153" y="828450"/>
                  </a:lnTo>
                  <a:lnTo>
                    <a:pt x="0" y="828450"/>
                  </a:lnTo>
                  <a:close/>
                </a:path>
              </a:pathLst>
            </a:custGeom>
            <a:blipFill>
              <a:blip r:embed="rId2">
                <a:alphaModFix amt="9999"/>
              </a:blip>
              <a:stretch>
                <a:fillRect t="-47430" b="-474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3775423"/>
            <a:ext cx="5278881" cy="3300909"/>
            <a:chOff x="0" y="0"/>
            <a:chExt cx="1390323" cy="869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04559" y="5035479"/>
            <a:ext cx="5278881" cy="3300909"/>
            <a:chOff x="0" y="0"/>
            <a:chExt cx="1390323" cy="8693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D798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940769" y="5425878"/>
            <a:ext cx="779564" cy="656873"/>
            <a:chOff x="0" y="0"/>
            <a:chExt cx="1039419" cy="87583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039419" cy="875830"/>
              <a:chOff x="0" y="0"/>
              <a:chExt cx="812800" cy="68487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684878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84878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84878"/>
                    </a:lnTo>
                    <a:lnTo>
                      <a:pt x="0" y="684878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76200"/>
                <a:ext cx="812800" cy="761078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24858" y="251358"/>
              <a:ext cx="789702" cy="43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24"/>
                </a:lnSpc>
              </a:pPr>
              <a:r>
                <a:rPr lang="en-US" sz="2554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64909" y="4169638"/>
            <a:ext cx="779564" cy="656873"/>
            <a:chOff x="0" y="0"/>
            <a:chExt cx="1039419" cy="87583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039419" cy="875830"/>
              <a:chOff x="0" y="0"/>
              <a:chExt cx="812800" cy="684878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684878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84878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84878"/>
                    </a:lnTo>
                    <a:lnTo>
                      <a:pt x="0" y="684878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76200"/>
                <a:ext cx="812800" cy="761078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24858" y="251358"/>
              <a:ext cx="789702" cy="43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24"/>
                </a:lnSpc>
              </a:pPr>
              <a:r>
                <a:rPr lang="en-US" sz="2554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980419" y="5957391"/>
            <a:ext cx="5278881" cy="3300909"/>
            <a:chOff x="0" y="0"/>
            <a:chExt cx="1390323" cy="86937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90323" cy="869375"/>
            </a:xfrm>
            <a:custGeom>
              <a:avLst/>
              <a:gdLst/>
              <a:ahLst/>
              <a:cxnLst/>
              <a:rect l="l" t="t" r="r" b="b"/>
              <a:pathLst>
                <a:path w="1390323" h="869375">
                  <a:moveTo>
                    <a:pt x="0" y="0"/>
                  </a:moveTo>
                  <a:lnTo>
                    <a:pt x="1390323" y="0"/>
                  </a:lnTo>
                  <a:lnTo>
                    <a:pt x="1390323" y="869375"/>
                  </a:lnTo>
                  <a:lnTo>
                    <a:pt x="0" y="869375"/>
                  </a:lnTo>
                  <a:close/>
                </a:path>
              </a:pathLst>
            </a:custGeom>
            <a:solidFill>
              <a:srgbClr val="1352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390323" cy="917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444803" y="6377997"/>
            <a:ext cx="779564" cy="656873"/>
            <a:chOff x="0" y="0"/>
            <a:chExt cx="1039419" cy="875830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039419" cy="875830"/>
              <a:chOff x="0" y="0"/>
              <a:chExt cx="812800" cy="684878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684878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84878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84878"/>
                    </a:lnTo>
                    <a:lnTo>
                      <a:pt x="0" y="684878"/>
                    </a:lnTo>
                    <a:close/>
                  </a:path>
                </a:pathLst>
              </a:custGeom>
              <a:solidFill>
                <a:srgbClr val="FC5C0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76200"/>
                <a:ext cx="812800" cy="761078"/>
              </a:xfrm>
              <a:prstGeom prst="rect">
                <a:avLst/>
              </a:prstGeom>
            </p:spPr>
            <p:txBody>
              <a:bodyPr lIns="24723" tIns="24723" rIns="24723" bIns="24723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24858" y="251358"/>
              <a:ext cx="789702" cy="43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24"/>
                </a:lnSpc>
              </a:pPr>
              <a:r>
                <a:rPr lang="en-US" sz="2554" b="1" spc="-5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03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28700" y="1124600"/>
            <a:ext cx="4632468" cy="1776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1"/>
              </a:lnSpc>
            </a:pPr>
            <a:r>
              <a:rPr lang="en-US" sz="6298" b="1" spc="-125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Mandatory Membership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78457" y="1233566"/>
            <a:ext cx="537975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1"/>
            <a:r>
              <a:rPr lang="en-US" sz="2000" b="1" spc="-32">
                <a:solidFill>
                  <a:srgbClr val="1D798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All underground utility owners and operators must be Louisiana 811 members under SB469, effective August 1, 2026.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630519" y="4102410"/>
            <a:ext cx="3030648" cy="695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59"/>
              </a:lnSpc>
              <a:spcBef>
                <a:spcPct val="0"/>
              </a:spcBef>
            </a:pPr>
            <a:r>
              <a:rPr lang="en-US" sz="2485" b="1" u="none" strike="noStrike" spc="-49">
                <a:solidFill>
                  <a:srgbClr val="1D7982"/>
                </a:solidFill>
                <a:latin typeface="Inter Bold"/>
                <a:ea typeface="Inter Bold"/>
                <a:cs typeface="Inter Bold"/>
                <a:sym typeface="Inter Bold"/>
              </a:rPr>
              <a:t>All Operators Must Join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106300" y="5444928"/>
            <a:ext cx="3030648" cy="352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59"/>
              </a:lnSpc>
              <a:spcBef>
                <a:spcPct val="0"/>
              </a:spcBef>
            </a:pPr>
            <a:r>
              <a:rPr lang="en-US" sz="2485" b="1" u="none" strike="noStrike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Noted Exceptions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566561" y="6315818"/>
            <a:ext cx="2635638" cy="695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59"/>
              </a:lnSpc>
              <a:spcBef>
                <a:spcPct val="0"/>
              </a:spcBef>
            </a:pPr>
            <a:r>
              <a:rPr lang="en-US" sz="2485" b="1" u="none" strike="noStrike" spc="-4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Why Membership Matters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64909" y="5406828"/>
            <a:ext cx="4406463" cy="826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14"/>
              </a:lnSpc>
              <a:spcBef>
                <a:spcPct val="0"/>
              </a:spcBef>
            </a:pPr>
            <a:r>
              <a:rPr lang="en-US" sz="1703" u="none" strike="noStrike" spc="-34">
                <a:solidFill>
                  <a:srgbClr val="1D7982"/>
                </a:solidFill>
                <a:latin typeface="Inter"/>
                <a:ea typeface="Inter"/>
                <a:cs typeface="Inter"/>
                <a:sym typeface="Inter"/>
              </a:rPr>
              <a:t>Every owner or operator of underground utilities or facilities is required to become a member of Louisiana 811 under the new law.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940767" y="6519015"/>
            <a:ext cx="4406463" cy="1329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13"/>
              </a:lnSpc>
              <a:spcBef>
                <a:spcPct val="0"/>
              </a:spcBef>
            </a:pPr>
            <a:r>
              <a:rPr lang="en-US" sz="1625" u="none" strike="noStrike" spc="-32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Exceptions include: </a:t>
            </a:r>
          </a:p>
          <a:p>
            <a:pPr marL="0" lvl="0" indent="0" algn="l">
              <a:lnSpc>
                <a:spcPts val="2113"/>
              </a:lnSpc>
              <a:spcBef>
                <a:spcPct val="0"/>
              </a:spcBef>
            </a:pPr>
            <a:endParaRPr lang="en-US" sz="1625" u="none" strike="noStrike" spc="-32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85750" lvl="0" indent="-285750" algn="l">
              <a:lnSpc>
                <a:spcPts val="211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25" u="none" strike="noStrike" spc="-32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Sewerage &amp; Water Board of New Orleans</a:t>
            </a:r>
          </a:p>
          <a:p>
            <a:pPr marL="285750" lvl="0" indent="-285750" algn="l">
              <a:lnSpc>
                <a:spcPts val="211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25" u="none" strike="noStrike" spc="-32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Jefferson Parish Water &amp; Sewerage</a:t>
            </a:r>
          </a:p>
          <a:p>
            <a:pPr marL="285750" lvl="0" indent="-285750" algn="l">
              <a:lnSpc>
                <a:spcPts val="211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25" u="none" strike="noStrike" spc="-32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City of Kenner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444803" y="7579271"/>
            <a:ext cx="4406463" cy="808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13"/>
              </a:lnSpc>
              <a:spcBef>
                <a:spcPct val="0"/>
              </a:spcBef>
            </a:pPr>
            <a:r>
              <a:rPr lang="en-US" sz="1625" u="none" strike="noStrike" spc="-3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Full membership ensures effective coordination, regulatory compliance, and improved safety across all excavation activities statewide.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8699" y="7581298"/>
            <a:ext cx="1584179" cy="16770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800"/>
              </a:lnSpc>
            </a:pPr>
            <a:endParaRPr/>
          </a:p>
        </p:txBody>
      </p:sp>
      <p:grpSp>
        <p:nvGrpSpPr>
          <p:cNvPr id="44" name="Group 44"/>
          <p:cNvGrpSpPr/>
          <p:nvPr/>
        </p:nvGrpSpPr>
        <p:grpSpPr>
          <a:xfrm>
            <a:off x="6023772" y="1233566"/>
            <a:ext cx="48229" cy="1448278"/>
            <a:chOff x="0" y="0"/>
            <a:chExt cx="12702" cy="38143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2702" cy="381439"/>
            </a:xfrm>
            <a:custGeom>
              <a:avLst/>
              <a:gdLst/>
              <a:ahLst/>
              <a:cxnLst/>
              <a:rect l="l" t="t" r="r" b="b"/>
              <a:pathLst>
                <a:path w="12702" h="381439">
                  <a:moveTo>
                    <a:pt x="0" y="0"/>
                  </a:moveTo>
                  <a:lnTo>
                    <a:pt x="12702" y="0"/>
                  </a:lnTo>
                  <a:lnTo>
                    <a:pt x="12702" y="381439"/>
                  </a:lnTo>
                  <a:lnTo>
                    <a:pt x="0" y="381439"/>
                  </a:lnTo>
                  <a:close/>
                </a:path>
              </a:pathLst>
            </a:custGeom>
            <a:solidFill>
              <a:srgbClr val="FC5C0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47625"/>
              <a:ext cx="12702" cy="4290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12972569" y="434699"/>
            <a:ext cx="4664853" cy="1290609"/>
          </a:xfrm>
          <a:custGeom>
            <a:avLst/>
            <a:gdLst/>
            <a:ahLst/>
            <a:cxnLst/>
            <a:rect l="l" t="t" r="r" b="b"/>
            <a:pathLst>
              <a:path w="4664853" h="1290609">
                <a:moveTo>
                  <a:pt x="0" y="0"/>
                </a:moveTo>
                <a:lnTo>
                  <a:pt x="4664853" y="0"/>
                </a:lnTo>
                <a:lnTo>
                  <a:pt x="4664853" y="1290610"/>
                </a:lnTo>
                <a:lnTo>
                  <a:pt x="0" y="129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1" name="Freeform 41">
            <a:extLst>
              <a:ext uri="{FF2B5EF4-FFF2-40B4-BE49-F238E27FC236}">
                <a16:creationId xmlns:a16="http://schemas.microsoft.com/office/drawing/2014/main" id="{AE26AD39-E256-39AF-2CAE-5CE06DF5684D}"/>
              </a:ext>
            </a:extLst>
          </p:cNvPr>
          <p:cNvSpPr/>
          <p:nvPr/>
        </p:nvSpPr>
        <p:spPr>
          <a:xfrm>
            <a:off x="1028699" y="7674121"/>
            <a:ext cx="1584179" cy="1584179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FC5C07"/>
          </a:solidFill>
        </p:spPr>
        <p:txBody>
          <a:bodyPr/>
          <a:lstStyle/>
          <a:p>
            <a:endParaRPr lang="en-US"/>
          </a:p>
        </p:txBody>
      </p:sp>
      <p:sp>
        <p:nvSpPr>
          <p:cNvPr id="53" name="TextBox 43">
            <a:extLst>
              <a:ext uri="{FF2B5EF4-FFF2-40B4-BE49-F238E27FC236}">
                <a16:creationId xmlns:a16="http://schemas.microsoft.com/office/drawing/2014/main" id="{FFFB5481-73A4-A03A-CC2C-803194C5D361}"/>
              </a:ext>
            </a:extLst>
          </p:cNvPr>
          <p:cNvSpPr txBox="1"/>
          <p:nvPr/>
        </p:nvSpPr>
        <p:spPr>
          <a:xfrm>
            <a:off x="835782" y="8098309"/>
            <a:ext cx="1970014" cy="506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84"/>
              </a:lnSpc>
            </a:pPr>
            <a:r>
              <a:rPr lang="en-US" sz="4268" b="1" spc="-85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08</a:t>
            </a:r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1167</Words>
  <Application>Microsoft Office PowerPoint</Application>
  <PresentationFormat>Custom</PresentationFormat>
  <Paragraphs>211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Inter Bold</vt:lpstr>
      <vt:lpstr>Aptos</vt:lpstr>
      <vt:lpstr>Calibri</vt:lpstr>
      <vt:lpstr>Inter Semi-Bold</vt:lpstr>
      <vt:lpstr>Arial</vt:lpstr>
      <vt:lpstr>Vladimir Script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Louisiana 811 Dig Law Amendments: SB469 &amp; HB464</dc:title>
  <dc:creator>JP</dc:creator>
  <cp:lastModifiedBy>Toni Mancuso</cp:lastModifiedBy>
  <cp:revision>10</cp:revision>
  <dcterms:created xsi:type="dcterms:W3CDTF">2006-08-16T00:00:00Z</dcterms:created>
  <dcterms:modified xsi:type="dcterms:W3CDTF">2026-07-31T16:18:42Z</dcterms:modified>
  <dc:identifier>DAHNf-ru11o</dc:identifier>
</cp:coreProperties>
</file>